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notesMasterIdLst>
    <p:notesMasterId r:id="rId24"/>
  </p:notesMasterIdLst>
  <p:sldIdLst>
    <p:sldId id="256" r:id="rId2"/>
    <p:sldId id="257" r:id="rId3"/>
    <p:sldId id="258" r:id="rId4"/>
    <p:sldId id="265" r:id="rId5"/>
    <p:sldId id="260" r:id="rId6"/>
    <p:sldId id="273" r:id="rId7"/>
    <p:sldId id="274" r:id="rId8"/>
    <p:sldId id="275" r:id="rId9"/>
    <p:sldId id="276" r:id="rId10"/>
    <p:sldId id="279" r:id="rId11"/>
    <p:sldId id="277" r:id="rId12"/>
    <p:sldId id="278" r:id="rId13"/>
    <p:sldId id="261" r:id="rId14"/>
    <p:sldId id="264" r:id="rId15"/>
    <p:sldId id="262" r:id="rId16"/>
    <p:sldId id="263" r:id="rId17"/>
    <p:sldId id="268" r:id="rId18"/>
    <p:sldId id="266" r:id="rId19"/>
    <p:sldId id="269" r:id="rId20"/>
    <p:sldId id="267" r:id="rId21"/>
    <p:sldId id="270" r:id="rId22"/>
    <p:sldId id="27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lo Baker" initials="MB" lastIdx="0" clrIdx="0">
    <p:extLst>
      <p:ext uri="{19B8F6BF-5375-455C-9EA6-DF929625EA0E}">
        <p15:presenceInfo xmlns:p15="http://schemas.microsoft.com/office/powerpoint/2012/main" userId="289062902130da7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A2BF51-8B7F-4E09-B337-61EF2D77BBCD}" type="datetimeFigureOut">
              <a:rPr lang="en-US" smtClean="0"/>
              <a:t>10/31/2017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701834-B57A-4F9D-92F1-9DAB346C184B}" type="slidenum">
              <a:rPr lang="en-US" smtClean="0"/>
              <a:t>‹#›</a:t>
            </a:fld>
            <a:endParaRPr lang="en-US"/>
          </a:p>
        </p:txBody>
      </p:sp>
    </p:spTree>
    <p:extLst>
      <p:ext uri="{BB962C8B-B14F-4D97-AF65-F5344CB8AC3E}">
        <p14:creationId xmlns:p14="http://schemas.microsoft.com/office/powerpoint/2010/main" val="3263510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701834-B57A-4F9D-92F1-9DAB346C184B}" type="slidenum">
              <a:rPr lang="en-US" smtClean="0"/>
              <a:t>18</a:t>
            </a:fld>
            <a:endParaRPr lang="en-US"/>
          </a:p>
        </p:txBody>
      </p:sp>
    </p:spTree>
    <p:extLst>
      <p:ext uri="{BB962C8B-B14F-4D97-AF65-F5344CB8AC3E}">
        <p14:creationId xmlns:p14="http://schemas.microsoft.com/office/powerpoint/2010/main" val="2971574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701834-B57A-4F9D-92F1-9DAB346C184B}" type="slidenum">
              <a:rPr lang="en-US" smtClean="0"/>
              <a:t>19</a:t>
            </a:fld>
            <a:endParaRPr lang="en-US"/>
          </a:p>
        </p:txBody>
      </p:sp>
    </p:spTree>
    <p:extLst>
      <p:ext uri="{BB962C8B-B14F-4D97-AF65-F5344CB8AC3E}">
        <p14:creationId xmlns:p14="http://schemas.microsoft.com/office/powerpoint/2010/main" val="1812383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10/31/2017</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10/31/2017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10/31/2017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10/31/2017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10/31/2017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10/31/2017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10/31/2017</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NYew8NbQ33o&amp;list=PLNDkuWRw1gGRpuFSgmHjf07KamFfjq8Gz&amp;index=82"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educreations.com/lesson/view/adding-two-digit-numbers-on-a-number-line/13769232/?s=QDuDXc&amp;ref=appemail" TargetMode="External"/><Relationship Id="rId13" Type="http://schemas.openxmlformats.org/officeDocument/2006/relationships/hyperlink" Target="https://www.educreations.com/lesson/view/3-digit-subtraction-using-the-expanded-method/44522685/?s=Y3AZXC&amp;ref=link" TargetMode="External"/><Relationship Id="rId3" Type="http://schemas.openxmlformats.org/officeDocument/2006/relationships/hyperlink" Target="https://www.youtube.com/watch?v=LzqCG0O8bmo&amp;feature=youtu.be" TargetMode="External"/><Relationship Id="rId7" Type="http://schemas.openxmlformats.org/officeDocument/2006/relationships/hyperlink" Target="https://www.youtube.com/watch?v=MFhajDPijuA&amp;feature=youtu.be" TargetMode="External"/><Relationship Id="rId12" Type="http://schemas.openxmlformats.org/officeDocument/2006/relationships/hyperlink" Target="https://www.educreations.com/lesson/view/3-digit-addition-using-the-expanded-method/44522580/?s=Gyj1d3&amp;ref=link" TargetMode="External"/><Relationship Id="rId2" Type="http://schemas.openxmlformats.org/officeDocument/2006/relationships/hyperlink" Target="https://www.youtube.com/watch?v=MW36KfwFHec&amp;feature=youtu.be" TargetMode="External"/><Relationship Id="rId1" Type="http://schemas.openxmlformats.org/officeDocument/2006/relationships/slideLayout" Target="../slideLayouts/slideLayout2.xml"/><Relationship Id="rId6" Type="http://schemas.openxmlformats.org/officeDocument/2006/relationships/hyperlink" Target="https://www.youtube.com/watch?v=JNHCdTZntYE&amp;feature=youtu.be" TargetMode="External"/><Relationship Id="rId11" Type="http://schemas.openxmlformats.org/officeDocument/2006/relationships/hyperlink" Target="http://www.educreations.com/lesson/view/partner-houses-and-math-mountains/9353069/?s=4kLa4u&amp;ref=app" TargetMode="External"/><Relationship Id="rId5" Type="http://schemas.openxmlformats.org/officeDocument/2006/relationships/hyperlink" Target="https://www.youtube.com/watch?v=G_proYf2zq8&amp;feature=youtu.be" TargetMode="External"/><Relationship Id="rId10" Type="http://schemas.openxmlformats.org/officeDocument/2006/relationships/hyperlink" Target="http://www.educreations.com/lesson/view/show-all-totals-method/13770347/?s=BvLSwW&amp;ref=link" TargetMode="External"/><Relationship Id="rId4" Type="http://schemas.openxmlformats.org/officeDocument/2006/relationships/hyperlink" Target="https://www.youtube.com/watch?v=XCmr7-55aNs&amp;feature=youtu.be" TargetMode="External"/><Relationship Id="rId9" Type="http://schemas.openxmlformats.org/officeDocument/2006/relationships/hyperlink" Target="http://www.educreations.com/lesson/view/adding-two-digit-numbers-using-a-hundreds-board/13769938/?s=pVMRFv&amp;ref=lin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jJeu3jq8lsY&amp;list=PLNDkuWRw1gGRpuFSgmHjf07KamFfjq8Gz&amp;index=8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lz81gKV5e2I&amp;list=PLNDkuWRw1gGRpuFSgmHjf07KamFfjq8Gz&amp;index=87" TargetMode="External"/><Relationship Id="rId2" Type="http://schemas.openxmlformats.org/officeDocument/2006/relationships/hyperlink" Target="https://www.youtube.com/watch?v=dt5PewAy70A&amp;index=88&amp;list=PLNDkuWRw1gGRpuFSgmHjf07KamFfjq8Gz"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D4AWam_4OEc&amp;list=PLNDkuWRw1gGRpuFSgmHjf07KamFfjq8Gz&amp;index=7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Rq6FPxSTwEs&amp;list=PLNDkuWRw1gGRpuFSgmHjf07KamFfjq8Gz&amp;index=12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K-2 Math Strategies that work</a:t>
            </a:r>
          </a:p>
        </p:txBody>
      </p:sp>
      <p:sp>
        <p:nvSpPr>
          <p:cNvPr id="3" name="Subtitle 2"/>
          <p:cNvSpPr>
            <a:spLocks noGrp="1"/>
          </p:cNvSpPr>
          <p:nvPr>
            <p:ph type="subTitle" idx="1"/>
          </p:nvPr>
        </p:nvSpPr>
        <p:spPr/>
        <p:txBody>
          <a:bodyPr/>
          <a:lstStyle/>
          <a:p>
            <a:r>
              <a:rPr lang="en-US" dirty="0"/>
              <a:t>Jennifer </a:t>
            </a:r>
            <a:r>
              <a:rPr lang="en-US" dirty="0" err="1"/>
              <a:t>Meaker</a:t>
            </a:r>
            <a:r>
              <a:rPr lang="en-US" dirty="0"/>
              <a:t>, First Grade Teacher</a:t>
            </a:r>
          </a:p>
          <a:p>
            <a:r>
              <a:rPr lang="en-US" dirty="0"/>
              <a:t>Marlo Baker, Second Grade Teacher</a:t>
            </a:r>
          </a:p>
        </p:txBody>
      </p:sp>
    </p:spTree>
    <p:extLst>
      <p:ext uri="{BB962C8B-B14F-4D97-AF65-F5344CB8AC3E}">
        <p14:creationId xmlns:p14="http://schemas.microsoft.com/office/powerpoint/2010/main" val="872338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Addition and Subtraction with a Number Line</a:t>
            </a:r>
          </a:p>
        </p:txBody>
      </p:sp>
      <p:sp>
        <p:nvSpPr>
          <p:cNvPr id="3" name="Content Placeholder 2"/>
          <p:cNvSpPr>
            <a:spLocks noGrp="1"/>
          </p:cNvSpPr>
          <p:nvPr>
            <p:ph idx="1"/>
          </p:nvPr>
        </p:nvSpPr>
        <p:spPr>
          <a:xfrm>
            <a:off x="389002" y="1668747"/>
            <a:ext cx="11619914" cy="5430129"/>
          </a:xfrm>
        </p:spPr>
        <p:txBody>
          <a:bodyPr>
            <a:noAutofit/>
          </a:bodyPr>
          <a:lstStyle/>
          <a:p>
            <a:r>
              <a:rPr lang="en-US" sz="1800" dirty="0">
                <a:solidFill>
                  <a:schemeClr val="tx1"/>
                </a:solidFill>
              </a:rPr>
              <a:t>6+3=</a:t>
            </a:r>
          </a:p>
          <a:p>
            <a:r>
              <a:rPr lang="en-US" sz="1800" dirty="0">
                <a:solidFill>
                  <a:schemeClr val="tx1"/>
                </a:solidFill>
              </a:rPr>
              <a:t>Make your number line. The start with the biggest number, which is 6.</a:t>
            </a:r>
          </a:p>
          <a:p>
            <a:endParaRPr lang="en-US" sz="1800" dirty="0">
              <a:solidFill>
                <a:schemeClr val="tx1"/>
              </a:solidFill>
            </a:endParaRPr>
          </a:p>
          <a:p>
            <a:endParaRPr lang="en-US" sz="1800" dirty="0">
              <a:solidFill>
                <a:schemeClr val="tx1"/>
              </a:solidFill>
            </a:endParaRPr>
          </a:p>
          <a:p>
            <a:endParaRPr lang="en-US" sz="1800" dirty="0">
              <a:solidFill>
                <a:schemeClr val="tx1"/>
              </a:solidFill>
            </a:endParaRPr>
          </a:p>
          <a:p>
            <a:endParaRPr lang="en-US" sz="1800" dirty="0">
              <a:solidFill>
                <a:schemeClr val="tx1"/>
              </a:solidFill>
            </a:endParaRPr>
          </a:p>
          <a:p>
            <a:r>
              <a:rPr lang="en-US" sz="1800" dirty="0">
                <a:solidFill>
                  <a:schemeClr val="tx1"/>
                </a:solidFill>
              </a:rPr>
              <a:t>Jump forward 3 numbers and you see you land on the number 9.</a:t>
            </a:r>
          </a:p>
          <a:p>
            <a:r>
              <a:rPr lang="en-US" sz="1800" dirty="0">
                <a:solidFill>
                  <a:schemeClr val="tx1"/>
                </a:solidFill>
              </a:rPr>
              <a:t> Circle the 9 and now you know that 6+3=9</a:t>
            </a:r>
          </a:p>
          <a:p>
            <a:endParaRPr lang="en-US" sz="1800" dirty="0"/>
          </a:p>
        </p:txBody>
      </p:sp>
      <p:sp>
        <p:nvSpPr>
          <p:cNvPr id="4" name="Rectangle 3"/>
          <p:cNvSpPr/>
          <p:nvPr/>
        </p:nvSpPr>
        <p:spPr>
          <a:xfrm flipV="1">
            <a:off x="1241825" y="1728486"/>
            <a:ext cx="308831" cy="23747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10" name="Straight Arrow Connector 9"/>
          <p:cNvCxnSpPr/>
          <p:nvPr/>
        </p:nvCxnSpPr>
        <p:spPr>
          <a:xfrm>
            <a:off x="1939456" y="3359427"/>
            <a:ext cx="8070574" cy="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623931" y="3200401"/>
            <a:ext cx="0" cy="4108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094383" y="3200401"/>
            <a:ext cx="0" cy="4108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604592" y="3200401"/>
            <a:ext cx="0" cy="4108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154557" y="3200401"/>
            <a:ext cx="0" cy="4108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737654" y="3213654"/>
            <a:ext cx="0" cy="410818"/>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504661" y="3756992"/>
            <a:ext cx="2888974" cy="369332"/>
          </a:xfrm>
          <a:prstGeom prst="rect">
            <a:avLst/>
          </a:prstGeom>
          <a:noFill/>
        </p:spPr>
        <p:txBody>
          <a:bodyPr wrap="square" rtlCol="0">
            <a:spAutoFit/>
          </a:bodyPr>
          <a:lstStyle/>
          <a:p>
            <a:r>
              <a:rPr lang="en-US" dirty="0"/>
              <a:t>6       7         8         9         10</a:t>
            </a:r>
          </a:p>
        </p:txBody>
      </p:sp>
      <p:sp>
        <p:nvSpPr>
          <p:cNvPr id="6" name="Arrow: Curved Down 5"/>
          <p:cNvSpPr/>
          <p:nvPr/>
        </p:nvSpPr>
        <p:spPr>
          <a:xfrm>
            <a:off x="3074505" y="2842593"/>
            <a:ext cx="576470" cy="37106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Arrow: Curved Down 16"/>
          <p:cNvSpPr/>
          <p:nvPr/>
        </p:nvSpPr>
        <p:spPr>
          <a:xfrm>
            <a:off x="2570923" y="2849220"/>
            <a:ext cx="576470" cy="37106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Arrow: Curved Down 17"/>
          <p:cNvSpPr/>
          <p:nvPr/>
        </p:nvSpPr>
        <p:spPr>
          <a:xfrm>
            <a:off x="3597966" y="2842593"/>
            <a:ext cx="576470" cy="37106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18571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Addition and Subtraction with a Number Line</a:t>
            </a:r>
          </a:p>
        </p:txBody>
      </p:sp>
      <p:sp>
        <p:nvSpPr>
          <p:cNvPr id="3" name="Content Placeholder 2"/>
          <p:cNvSpPr>
            <a:spLocks noGrp="1"/>
          </p:cNvSpPr>
          <p:nvPr>
            <p:ph idx="1"/>
          </p:nvPr>
        </p:nvSpPr>
        <p:spPr>
          <a:xfrm>
            <a:off x="389002" y="1668747"/>
            <a:ext cx="11619914" cy="5430129"/>
          </a:xfrm>
        </p:spPr>
        <p:txBody>
          <a:bodyPr>
            <a:noAutofit/>
          </a:bodyPr>
          <a:lstStyle/>
          <a:p>
            <a:r>
              <a:rPr lang="en-US" sz="1800" dirty="0">
                <a:solidFill>
                  <a:schemeClr val="tx1"/>
                </a:solidFill>
              </a:rPr>
              <a:t>7-2=        </a:t>
            </a:r>
          </a:p>
          <a:p>
            <a:r>
              <a:rPr lang="en-US" sz="1800" dirty="0">
                <a:solidFill>
                  <a:schemeClr val="tx1"/>
                </a:solidFill>
              </a:rPr>
              <a:t>Draw a number line.</a:t>
            </a:r>
          </a:p>
          <a:p>
            <a:endParaRPr lang="en-US" sz="1800" dirty="0">
              <a:solidFill>
                <a:schemeClr val="tx1"/>
              </a:solidFill>
            </a:endParaRPr>
          </a:p>
          <a:p>
            <a:endParaRPr lang="en-US" sz="1800" dirty="0">
              <a:solidFill>
                <a:schemeClr val="tx1"/>
              </a:solidFill>
            </a:endParaRPr>
          </a:p>
          <a:p>
            <a:endParaRPr lang="en-US" sz="1800" dirty="0">
              <a:solidFill>
                <a:schemeClr val="tx1"/>
              </a:solidFill>
            </a:endParaRPr>
          </a:p>
          <a:p>
            <a:endParaRPr lang="en-US" sz="1800" dirty="0">
              <a:solidFill>
                <a:schemeClr val="tx1"/>
              </a:solidFill>
            </a:endParaRPr>
          </a:p>
          <a:p>
            <a:r>
              <a:rPr lang="en-US" sz="1800" dirty="0">
                <a:solidFill>
                  <a:schemeClr val="tx1"/>
                </a:solidFill>
              </a:rPr>
              <a:t>Start at your biggest number, which is 7. </a:t>
            </a:r>
          </a:p>
          <a:p>
            <a:r>
              <a:rPr lang="en-US" sz="1800" dirty="0">
                <a:solidFill>
                  <a:schemeClr val="tx1"/>
                </a:solidFill>
              </a:rPr>
              <a:t>Hop backwards 2 numbers.</a:t>
            </a:r>
          </a:p>
          <a:p>
            <a:r>
              <a:rPr lang="en-US" sz="1800" dirty="0">
                <a:solidFill>
                  <a:schemeClr val="tx1"/>
                </a:solidFill>
              </a:rPr>
              <a:t>Circle the number you land on and this is your answer.</a:t>
            </a:r>
          </a:p>
          <a:p>
            <a:r>
              <a:rPr lang="en-US" sz="1800" dirty="0">
                <a:solidFill>
                  <a:schemeClr val="tx1"/>
                </a:solidFill>
              </a:rPr>
              <a:t>Now you know 7-2=5</a:t>
            </a:r>
          </a:p>
          <a:p>
            <a:r>
              <a:rPr lang="en-US" sz="1800" dirty="0">
                <a:hlinkClick r:id="rId2"/>
              </a:rPr>
              <a:t>https://www.youtube.com/watch?v=NYew8NbQ33o&amp;list=PLNDkuWRw1gGRpuFSgmHjf07KamFfjq8Gz&amp;index=82</a:t>
            </a:r>
            <a:endParaRPr lang="en-US" sz="1800" dirty="0"/>
          </a:p>
        </p:txBody>
      </p:sp>
      <p:sp>
        <p:nvSpPr>
          <p:cNvPr id="4" name="Rectangle 3"/>
          <p:cNvSpPr/>
          <p:nvPr/>
        </p:nvSpPr>
        <p:spPr>
          <a:xfrm flipV="1">
            <a:off x="1241825" y="1728486"/>
            <a:ext cx="308831" cy="23747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9" name="Straight Arrow Connector 8"/>
          <p:cNvCxnSpPr/>
          <p:nvPr/>
        </p:nvCxnSpPr>
        <p:spPr>
          <a:xfrm>
            <a:off x="2027584" y="3283880"/>
            <a:ext cx="8070574" cy="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8574158" y="3078471"/>
            <a:ext cx="0" cy="4108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354418" y="3085097"/>
            <a:ext cx="0" cy="4108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944140" y="3085097"/>
            <a:ext cx="0" cy="4108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454349" y="3078471"/>
            <a:ext cx="0" cy="4108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8010941" y="3078471"/>
            <a:ext cx="0" cy="410818"/>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241774" y="3670852"/>
            <a:ext cx="2902226" cy="369332"/>
          </a:xfrm>
          <a:prstGeom prst="rect">
            <a:avLst/>
          </a:prstGeom>
          <a:noFill/>
        </p:spPr>
        <p:txBody>
          <a:bodyPr wrap="square" rtlCol="0">
            <a:spAutoFit/>
          </a:bodyPr>
          <a:lstStyle/>
          <a:p>
            <a:r>
              <a:rPr lang="en-US" dirty="0"/>
              <a:t>3          4         5          6         7</a:t>
            </a:r>
          </a:p>
        </p:txBody>
      </p:sp>
      <p:sp>
        <p:nvSpPr>
          <p:cNvPr id="20" name="Arrow: Curved Down 19"/>
          <p:cNvSpPr/>
          <p:nvPr/>
        </p:nvSpPr>
        <p:spPr>
          <a:xfrm flipH="1">
            <a:off x="7858539" y="2691500"/>
            <a:ext cx="708994" cy="34455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Arrow: Curved Down 20"/>
          <p:cNvSpPr/>
          <p:nvPr/>
        </p:nvSpPr>
        <p:spPr>
          <a:xfrm flipH="1">
            <a:off x="7338390" y="2676263"/>
            <a:ext cx="708994" cy="34455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240069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Math Mountain</a:t>
            </a:r>
          </a:p>
        </p:txBody>
      </p:sp>
      <p:sp>
        <p:nvSpPr>
          <p:cNvPr id="3" name="Content Placeholder 2"/>
          <p:cNvSpPr>
            <a:spLocks noGrp="1"/>
          </p:cNvSpPr>
          <p:nvPr>
            <p:ph idx="1"/>
          </p:nvPr>
        </p:nvSpPr>
        <p:spPr>
          <a:xfrm>
            <a:off x="822960" y="1571951"/>
            <a:ext cx="10515600" cy="5286049"/>
          </a:xfrm>
        </p:spPr>
        <p:txBody>
          <a:bodyPr/>
          <a:lstStyle/>
          <a:p>
            <a:r>
              <a:rPr lang="en-US" dirty="0">
                <a:solidFill>
                  <a:schemeClr val="tx1"/>
                </a:solidFill>
              </a:rPr>
              <a:t>8+4=</a:t>
            </a:r>
          </a:p>
          <a:p>
            <a:r>
              <a:rPr lang="en-US" dirty="0">
                <a:solidFill>
                  <a:schemeClr val="tx1"/>
                </a:solidFill>
              </a:rPr>
              <a:t>First you will need to make a math mountain (upside down V)</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r>
              <a:rPr lang="en-US" dirty="0">
                <a:solidFill>
                  <a:schemeClr val="tx1"/>
                </a:solidFill>
              </a:rPr>
              <a:t>Then put the partners at the bottom of the mountain. The biggest number will go on the top of the mountain. </a:t>
            </a:r>
          </a:p>
          <a:p>
            <a:r>
              <a:rPr lang="en-US" dirty="0">
                <a:solidFill>
                  <a:schemeClr val="tx1"/>
                </a:solidFill>
              </a:rPr>
              <a:t>Next put the biggest number in your head and say it.</a:t>
            </a:r>
          </a:p>
          <a:p>
            <a:r>
              <a:rPr lang="en-US" dirty="0">
                <a:solidFill>
                  <a:schemeClr val="tx1"/>
                </a:solidFill>
              </a:rPr>
              <a:t>Then add circles (boulders) to the 4 side of the mountain and count on to find the answer.</a:t>
            </a:r>
          </a:p>
        </p:txBody>
      </p:sp>
      <p:sp>
        <p:nvSpPr>
          <p:cNvPr id="4" name="Rectangle 3"/>
          <p:cNvSpPr/>
          <p:nvPr/>
        </p:nvSpPr>
        <p:spPr>
          <a:xfrm flipV="1">
            <a:off x="1840243" y="1571951"/>
            <a:ext cx="308831" cy="23747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a:p>
            <a:pPr algn="ctr"/>
            <a:endParaRPr lang="en-US" dirty="0"/>
          </a:p>
        </p:txBody>
      </p:sp>
      <p:grpSp>
        <p:nvGrpSpPr>
          <p:cNvPr id="20" name="Group 19"/>
          <p:cNvGrpSpPr/>
          <p:nvPr/>
        </p:nvGrpSpPr>
        <p:grpSpPr>
          <a:xfrm>
            <a:off x="3859695" y="2398643"/>
            <a:ext cx="1959663" cy="1948070"/>
            <a:chOff x="3859695" y="2398643"/>
            <a:chExt cx="1959663" cy="1948070"/>
          </a:xfrm>
        </p:grpSpPr>
        <p:grpSp>
          <p:nvGrpSpPr>
            <p:cNvPr id="16" name="Group 15"/>
            <p:cNvGrpSpPr/>
            <p:nvPr/>
          </p:nvGrpSpPr>
          <p:grpSpPr>
            <a:xfrm>
              <a:off x="4161182" y="2782956"/>
              <a:ext cx="1391478" cy="1179444"/>
              <a:chOff x="3816626" y="2517913"/>
              <a:chExt cx="1391478" cy="1179444"/>
            </a:xfrm>
          </p:grpSpPr>
          <p:cxnSp>
            <p:nvCxnSpPr>
              <p:cNvPr id="9" name="Straight Connector 8"/>
              <p:cNvCxnSpPr>
                <a:cxnSpLocks/>
              </p:cNvCxnSpPr>
              <p:nvPr/>
            </p:nvCxnSpPr>
            <p:spPr>
              <a:xfrm flipH="1">
                <a:off x="3816626" y="2517913"/>
                <a:ext cx="636105" cy="1179444"/>
              </a:xfrm>
              <a:prstGeom prst="line">
                <a:avLst/>
              </a:prstGeom>
              <a:ln w="38100"/>
            </p:spPr>
            <p:style>
              <a:lnRef idx="1">
                <a:schemeClr val="dk1"/>
              </a:lnRef>
              <a:fillRef idx="0">
                <a:schemeClr val="dk1"/>
              </a:fillRef>
              <a:effectRef idx="0">
                <a:schemeClr val="dk1"/>
              </a:effectRef>
              <a:fontRef idx="minor">
                <a:schemeClr val="tx1"/>
              </a:fontRef>
            </p:style>
          </p:cxnSp>
          <p:cxnSp>
            <p:nvCxnSpPr>
              <p:cNvPr id="11" name="Straight Connector 10"/>
              <p:cNvCxnSpPr>
                <a:cxnSpLocks/>
              </p:cNvCxnSpPr>
              <p:nvPr/>
            </p:nvCxnSpPr>
            <p:spPr>
              <a:xfrm>
                <a:off x="4452730" y="2517913"/>
                <a:ext cx="755374" cy="1179444"/>
              </a:xfrm>
              <a:prstGeom prst="line">
                <a:avLst/>
              </a:prstGeom>
              <a:ln w="38100"/>
            </p:spPr>
            <p:style>
              <a:lnRef idx="1">
                <a:schemeClr val="dk1"/>
              </a:lnRef>
              <a:fillRef idx="0">
                <a:schemeClr val="dk1"/>
              </a:fillRef>
              <a:effectRef idx="0">
                <a:schemeClr val="dk1"/>
              </a:effectRef>
              <a:fontRef idx="minor">
                <a:schemeClr val="tx1"/>
              </a:fontRef>
            </p:style>
          </p:cxnSp>
        </p:grpSp>
        <p:sp>
          <p:nvSpPr>
            <p:cNvPr id="17" name="Rectangle 16"/>
            <p:cNvSpPr/>
            <p:nvPr/>
          </p:nvSpPr>
          <p:spPr>
            <a:xfrm>
              <a:off x="4495798" y="2398643"/>
              <a:ext cx="602973" cy="384313"/>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8" name="Rectangle 17"/>
            <p:cNvSpPr/>
            <p:nvPr/>
          </p:nvSpPr>
          <p:spPr>
            <a:xfrm>
              <a:off x="3859695" y="3962400"/>
              <a:ext cx="602973" cy="384313"/>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 name="Rectangle 18"/>
            <p:cNvSpPr/>
            <p:nvPr/>
          </p:nvSpPr>
          <p:spPr>
            <a:xfrm>
              <a:off x="5216385" y="3962399"/>
              <a:ext cx="602973" cy="384313"/>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21" name="TextBox 20"/>
          <p:cNvSpPr txBox="1"/>
          <p:nvPr/>
        </p:nvSpPr>
        <p:spPr>
          <a:xfrm>
            <a:off x="3657600" y="3962399"/>
            <a:ext cx="2610678" cy="369332"/>
          </a:xfrm>
          <a:prstGeom prst="rect">
            <a:avLst/>
          </a:prstGeom>
          <a:noFill/>
        </p:spPr>
        <p:txBody>
          <a:bodyPr wrap="square" rtlCol="0">
            <a:spAutoFit/>
          </a:bodyPr>
          <a:lstStyle/>
          <a:p>
            <a:r>
              <a:rPr lang="en-US" dirty="0"/>
              <a:t>      8                           4</a:t>
            </a:r>
          </a:p>
        </p:txBody>
      </p:sp>
      <p:sp>
        <p:nvSpPr>
          <p:cNvPr id="22" name="Oval 21"/>
          <p:cNvSpPr/>
          <p:nvPr/>
        </p:nvSpPr>
        <p:spPr>
          <a:xfrm>
            <a:off x="5016774" y="2875720"/>
            <a:ext cx="202098" cy="17227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5104566" y="3087758"/>
            <a:ext cx="202098" cy="17227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5258624" y="3299792"/>
            <a:ext cx="202098" cy="17227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5416822" y="3511826"/>
            <a:ext cx="202098" cy="17227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4539697" y="2416153"/>
            <a:ext cx="602973" cy="369332"/>
          </a:xfrm>
          <a:prstGeom prst="rect">
            <a:avLst/>
          </a:prstGeom>
          <a:noFill/>
        </p:spPr>
        <p:txBody>
          <a:bodyPr wrap="square" rtlCol="0">
            <a:spAutoFit/>
          </a:bodyPr>
          <a:lstStyle/>
          <a:p>
            <a:r>
              <a:rPr lang="en-US" dirty="0"/>
              <a:t>12</a:t>
            </a:r>
          </a:p>
        </p:txBody>
      </p:sp>
    </p:spTree>
    <p:extLst>
      <p:ext uri="{BB962C8B-B14F-4D97-AF65-F5344CB8AC3E}">
        <p14:creationId xmlns:p14="http://schemas.microsoft.com/office/powerpoint/2010/main" val="655222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animBg="1"/>
      <p:bldP spid="23" grpId="0" animBg="1"/>
      <p:bldP spid="24" grpId="0" animBg="1"/>
      <p:bldP spid="25" grpId="0" animBg="1"/>
      <p:bldP spid="2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0996" y="828518"/>
            <a:ext cx="9966960" cy="2926080"/>
          </a:xfrm>
        </p:spPr>
        <p:txBody>
          <a:bodyPr/>
          <a:lstStyle/>
          <a:p>
            <a:r>
              <a:rPr lang="en-US" dirty="0"/>
              <a:t>Second Grade</a:t>
            </a:r>
          </a:p>
        </p:txBody>
      </p:sp>
      <p:sp>
        <p:nvSpPr>
          <p:cNvPr id="3" name="Text Placeholder 2"/>
          <p:cNvSpPr>
            <a:spLocks noGrp="1"/>
          </p:cNvSpPr>
          <p:nvPr>
            <p:ph type="body" idx="1"/>
          </p:nvPr>
        </p:nvSpPr>
        <p:spPr/>
        <p:txBody>
          <a:bodyPr>
            <a:noAutofit/>
          </a:bodyPr>
          <a:lstStyle/>
          <a:p>
            <a:r>
              <a:rPr lang="en-US" sz="4800" dirty="0"/>
              <a:t>Multiple Digit Addition and Subtraction Strategies</a:t>
            </a:r>
          </a:p>
        </p:txBody>
      </p:sp>
    </p:spTree>
    <p:extLst>
      <p:ext uri="{BB962C8B-B14F-4D97-AF65-F5344CB8AC3E}">
        <p14:creationId xmlns:p14="http://schemas.microsoft.com/office/powerpoint/2010/main" val="626641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No more traditional algorithm!</a:t>
            </a:r>
            <a:br>
              <a:rPr lang="en-US" dirty="0"/>
            </a:br>
            <a:r>
              <a:rPr lang="en-US" sz="2400" dirty="0"/>
              <a:t>(at least not until 3</a:t>
            </a:r>
            <a:r>
              <a:rPr lang="en-US" sz="2400" baseline="30000" dirty="0"/>
              <a:t>rd</a:t>
            </a:r>
            <a:r>
              <a:rPr lang="en-US" sz="2400" dirty="0"/>
              <a:t> grade)</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30101" y="2057400"/>
            <a:ext cx="2698460" cy="4049713"/>
          </a:xfrm>
        </p:spPr>
      </p:pic>
    </p:spTree>
    <p:extLst>
      <p:ext uri="{BB962C8B-B14F-4D97-AF65-F5344CB8AC3E}">
        <p14:creationId xmlns:p14="http://schemas.microsoft.com/office/powerpoint/2010/main" val="2816325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Hundreds Chart</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6838" y="1965960"/>
            <a:ext cx="4038600" cy="4038600"/>
          </a:xfrm>
        </p:spPr>
      </p:pic>
      <p:sp>
        <p:nvSpPr>
          <p:cNvPr id="5" name="TextBox 4"/>
          <p:cNvSpPr txBox="1"/>
          <p:nvPr/>
        </p:nvSpPr>
        <p:spPr>
          <a:xfrm>
            <a:off x="6080760" y="1655409"/>
            <a:ext cx="4192438" cy="769441"/>
          </a:xfrm>
          <a:prstGeom prst="rect">
            <a:avLst/>
          </a:prstGeom>
          <a:noFill/>
        </p:spPr>
        <p:txBody>
          <a:bodyPr wrap="square" rtlCol="0">
            <a:spAutoFit/>
          </a:bodyPr>
          <a:lstStyle/>
          <a:p>
            <a:r>
              <a:rPr lang="en-US" sz="4400" dirty="0"/>
              <a:t>23 + 48 = </a:t>
            </a:r>
          </a:p>
        </p:txBody>
      </p:sp>
      <p:sp>
        <p:nvSpPr>
          <p:cNvPr id="6" name="TextBox 5"/>
          <p:cNvSpPr txBox="1"/>
          <p:nvPr/>
        </p:nvSpPr>
        <p:spPr>
          <a:xfrm>
            <a:off x="6185139" y="2700068"/>
            <a:ext cx="5313871" cy="646331"/>
          </a:xfrm>
          <a:prstGeom prst="rect">
            <a:avLst/>
          </a:prstGeom>
          <a:noFill/>
        </p:spPr>
        <p:txBody>
          <a:bodyPr wrap="square" rtlCol="0">
            <a:spAutoFit/>
          </a:bodyPr>
          <a:lstStyle/>
          <a:p>
            <a:r>
              <a:rPr lang="en-US" dirty="0"/>
              <a:t>First you find the larger number on the hundreds chart.  </a:t>
            </a:r>
          </a:p>
        </p:txBody>
      </p:sp>
      <p:sp>
        <p:nvSpPr>
          <p:cNvPr id="7" name="TextBox 6"/>
          <p:cNvSpPr txBox="1"/>
          <p:nvPr/>
        </p:nvSpPr>
        <p:spPr>
          <a:xfrm>
            <a:off x="6185140" y="3378853"/>
            <a:ext cx="4960188" cy="646331"/>
          </a:xfrm>
          <a:prstGeom prst="rect">
            <a:avLst/>
          </a:prstGeom>
          <a:noFill/>
        </p:spPr>
        <p:txBody>
          <a:bodyPr wrap="square" rtlCol="0">
            <a:spAutoFit/>
          </a:bodyPr>
          <a:lstStyle/>
          <a:p>
            <a:r>
              <a:rPr lang="en-US" dirty="0"/>
              <a:t>Next you break apart the smaller number into its tens and ones. </a:t>
            </a:r>
          </a:p>
        </p:txBody>
      </p:sp>
      <p:sp>
        <p:nvSpPr>
          <p:cNvPr id="8" name="TextBox 7"/>
          <p:cNvSpPr txBox="1"/>
          <p:nvPr/>
        </p:nvSpPr>
        <p:spPr>
          <a:xfrm>
            <a:off x="6185139" y="4099025"/>
            <a:ext cx="4632385" cy="646331"/>
          </a:xfrm>
          <a:prstGeom prst="rect">
            <a:avLst/>
          </a:prstGeom>
          <a:noFill/>
        </p:spPr>
        <p:txBody>
          <a:bodyPr wrap="square" rtlCol="0">
            <a:spAutoFit/>
          </a:bodyPr>
          <a:lstStyle/>
          <a:p>
            <a:r>
              <a:rPr lang="en-US" dirty="0"/>
              <a:t>Then you jump down the number line however many tens are in that number.</a:t>
            </a:r>
          </a:p>
        </p:txBody>
      </p:sp>
      <p:sp>
        <p:nvSpPr>
          <p:cNvPr id="9" name="TextBox 8"/>
          <p:cNvSpPr txBox="1"/>
          <p:nvPr/>
        </p:nvSpPr>
        <p:spPr>
          <a:xfrm>
            <a:off x="6185139" y="4851651"/>
            <a:ext cx="4833381" cy="646331"/>
          </a:xfrm>
          <a:prstGeom prst="rect">
            <a:avLst/>
          </a:prstGeom>
          <a:noFill/>
        </p:spPr>
        <p:txBody>
          <a:bodyPr wrap="square" rtlCol="0">
            <a:spAutoFit/>
          </a:bodyPr>
          <a:lstStyle/>
          <a:p>
            <a:r>
              <a:rPr lang="en-US" dirty="0"/>
              <a:t>Last, you move across however many ones. The number you land on is your sum.</a:t>
            </a:r>
          </a:p>
        </p:txBody>
      </p:sp>
      <p:sp>
        <p:nvSpPr>
          <p:cNvPr id="10" name="Oval 9"/>
          <p:cNvSpPr/>
          <p:nvPr/>
        </p:nvSpPr>
        <p:spPr>
          <a:xfrm>
            <a:off x="4037161" y="3562709"/>
            <a:ext cx="448575" cy="4624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641675" y="1269850"/>
            <a:ext cx="1837427" cy="369332"/>
          </a:xfrm>
          <a:prstGeom prst="rect">
            <a:avLst/>
          </a:prstGeom>
          <a:noFill/>
        </p:spPr>
        <p:txBody>
          <a:bodyPr wrap="square" rtlCol="0">
            <a:spAutoFit/>
          </a:bodyPr>
          <a:lstStyle/>
          <a:p>
            <a:r>
              <a:rPr lang="en-US" dirty="0"/>
              <a:t>2 tens and 3 ones</a:t>
            </a:r>
          </a:p>
        </p:txBody>
      </p:sp>
      <p:sp>
        <p:nvSpPr>
          <p:cNvPr id="12" name="Down Arrow 11"/>
          <p:cNvSpPr/>
          <p:nvPr/>
        </p:nvSpPr>
        <p:spPr>
          <a:xfrm>
            <a:off x="6357668" y="1581568"/>
            <a:ext cx="224287" cy="3373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a:off x="4196749" y="3891402"/>
            <a:ext cx="129397" cy="267563"/>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4" name="Down Arrow 13"/>
          <p:cNvSpPr/>
          <p:nvPr/>
        </p:nvSpPr>
        <p:spPr>
          <a:xfrm>
            <a:off x="4196748" y="4220095"/>
            <a:ext cx="129397" cy="267563"/>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5" name="Curved Down Arrow 14"/>
          <p:cNvSpPr/>
          <p:nvPr/>
        </p:nvSpPr>
        <p:spPr>
          <a:xfrm>
            <a:off x="4326145" y="4220095"/>
            <a:ext cx="306240" cy="202095"/>
          </a:xfrm>
          <a:prstGeom prst="curved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
        <p:nvSpPr>
          <p:cNvPr id="16" name="Curved Down Arrow 15"/>
          <p:cNvSpPr/>
          <p:nvPr/>
        </p:nvSpPr>
        <p:spPr>
          <a:xfrm>
            <a:off x="4677671" y="4252828"/>
            <a:ext cx="306240" cy="202095"/>
          </a:xfrm>
          <a:prstGeom prst="curved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cxnSp>
        <p:nvCxnSpPr>
          <p:cNvPr id="18" name="Straight Arrow Connector 17"/>
          <p:cNvCxnSpPr/>
          <p:nvPr/>
        </p:nvCxnSpPr>
        <p:spPr>
          <a:xfrm flipH="1">
            <a:off x="1725283" y="4487658"/>
            <a:ext cx="3258628" cy="363993"/>
          </a:xfrm>
          <a:prstGeom prst="straightConnector1">
            <a:avLst/>
          </a:prstGeom>
          <a:ln w="57150">
            <a:tailEnd type="triangle"/>
          </a:ln>
        </p:spPr>
        <p:style>
          <a:lnRef idx="1">
            <a:schemeClr val="accent4"/>
          </a:lnRef>
          <a:fillRef idx="0">
            <a:schemeClr val="accent4"/>
          </a:fillRef>
          <a:effectRef idx="0">
            <a:schemeClr val="accent4"/>
          </a:effectRef>
          <a:fontRef idx="minor">
            <a:schemeClr val="tx1"/>
          </a:fontRef>
        </p:style>
      </p:cxnSp>
      <p:sp>
        <p:nvSpPr>
          <p:cNvPr id="19" name="TextBox 18"/>
          <p:cNvSpPr txBox="1"/>
          <p:nvPr/>
        </p:nvSpPr>
        <p:spPr>
          <a:xfrm>
            <a:off x="8275319" y="1618160"/>
            <a:ext cx="1422065" cy="769441"/>
          </a:xfrm>
          <a:prstGeom prst="rect">
            <a:avLst/>
          </a:prstGeom>
          <a:noFill/>
        </p:spPr>
        <p:txBody>
          <a:bodyPr wrap="square" rtlCol="0">
            <a:spAutoFit/>
          </a:bodyPr>
          <a:lstStyle/>
          <a:p>
            <a:r>
              <a:rPr lang="en-US" sz="4400" dirty="0">
                <a:solidFill>
                  <a:srgbClr val="7030A0"/>
                </a:solidFill>
              </a:rPr>
              <a:t>71</a:t>
            </a:r>
          </a:p>
        </p:txBody>
      </p:sp>
      <p:sp>
        <p:nvSpPr>
          <p:cNvPr id="20" name="TextBox 19"/>
          <p:cNvSpPr txBox="1"/>
          <p:nvPr/>
        </p:nvSpPr>
        <p:spPr>
          <a:xfrm>
            <a:off x="6254151" y="5615796"/>
            <a:ext cx="4891177" cy="646331"/>
          </a:xfrm>
          <a:prstGeom prst="rect">
            <a:avLst/>
          </a:prstGeom>
          <a:noFill/>
        </p:spPr>
        <p:txBody>
          <a:bodyPr wrap="square" rtlCol="0">
            <a:spAutoFit/>
          </a:bodyPr>
          <a:lstStyle/>
          <a:p>
            <a:r>
              <a:rPr lang="en-US" dirty="0"/>
              <a:t>To subtract, you just work backwards from the larger number, jumping by tens and ones.</a:t>
            </a:r>
          </a:p>
        </p:txBody>
      </p:sp>
    </p:spTree>
    <p:extLst>
      <p:ext uri="{BB962C8B-B14F-4D97-AF65-F5344CB8AC3E}">
        <p14:creationId xmlns:p14="http://schemas.microsoft.com/office/powerpoint/2010/main" val="39658025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animBg="1"/>
      <p:bldP spid="11" grpId="0"/>
      <p:bldP spid="12" grpId="0" animBg="1"/>
      <p:bldP spid="13" grpId="0" animBg="1"/>
      <p:bldP spid="14" grpId="0" animBg="1"/>
      <p:bldP spid="15" grpId="0" animBg="1"/>
      <p:bldP spid="16" grpId="0" animBg="1"/>
      <p:bldP spid="19" grpId="0"/>
      <p:bldP spid="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 Line</a:t>
            </a:r>
          </a:p>
        </p:txBody>
      </p:sp>
      <p:cxnSp>
        <p:nvCxnSpPr>
          <p:cNvPr id="5" name="Straight Arrow Connector 4"/>
          <p:cNvCxnSpPr/>
          <p:nvPr/>
        </p:nvCxnSpPr>
        <p:spPr>
          <a:xfrm>
            <a:off x="879894" y="5633049"/>
            <a:ext cx="10550106" cy="25879"/>
          </a:xfrm>
          <a:prstGeom prst="straightConnector1">
            <a:avLst/>
          </a:prstGeom>
          <a:ln w="76200">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875917" y="1475117"/>
            <a:ext cx="2225615" cy="769441"/>
          </a:xfrm>
          <a:prstGeom prst="rect">
            <a:avLst/>
          </a:prstGeom>
          <a:noFill/>
        </p:spPr>
        <p:txBody>
          <a:bodyPr wrap="square" rtlCol="0">
            <a:spAutoFit/>
          </a:bodyPr>
          <a:lstStyle/>
          <a:p>
            <a:r>
              <a:rPr lang="en-US" sz="4400" dirty="0"/>
              <a:t>67 + 25 =</a:t>
            </a:r>
          </a:p>
        </p:txBody>
      </p:sp>
      <p:sp>
        <p:nvSpPr>
          <p:cNvPr id="10" name="TextBox 9"/>
          <p:cNvSpPr txBox="1"/>
          <p:nvPr/>
        </p:nvSpPr>
        <p:spPr>
          <a:xfrm>
            <a:off x="1000664" y="1832990"/>
            <a:ext cx="6116128" cy="646331"/>
          </a:xfrm>
          <a:prstGeom prst="rect">
            <a:avLst/>
          </a:prstGeom>
          <a:noFill/>
        </p:spPr>
        <p:txBody>
          <a:bodyPr wrap="square" rtlCol="0">
            <a:spAutoFit/>
          </a:bodyPr>
          <a:lstStyle/>
          <a:p>
            <a:r>
              <a:rPr lang="en-US" dirty="0"/>
              <a:t>First, determine the larger number and put it at the beginning of the open number line.</a:t>
            </a:r>
          </a:p>
        </p:txBody>
      </p:sp>
      <p:sp>
        <p:nvSpPr>
          <p:cNvPr id="12" name="TextBox 11"/>
          <p:cNvSpPr txBox="1"/>
          <p:nvPr/>
        </p:nvSpPr>
        <p:spPr>
          <a:xfrm>
            <a:off x="1000664" y="2605178"/>
            <a:ext cx="5986732" cy="646331"/>
          </a:xfrm>
          <a:prstGeom prst="rect">
            <a:avLst/>
          </a:prstGeom>
          <a:noFill/>
        </p:spPr>
        <p:txBody>
          <a:bodyPr wrap="square" rtlCol="0">
            <a:spAutoFit/>
          </a:bodyPr>
          <a:lstStyle/>
          <a:p>
            <a:r>
              <a:rPr lang="en-US" dirty="0"/>
              <a:t>Next you break apart the smaller number into its tens and ones. </a:t>
            </a:r>
          </a:p>
        </p:txBody>
      </p:sp>
      <p:sp>
        <p:nvSpPr>
          <p:cNvPr id="13" name="TextBox 12"/>
          <p:cNvSpPr txBox="1"/>
          <p:nvPr/>
        </p:nvSpPr>
        <p:spPr>
          <a:xfrm>
            <a:off x="1000664" y="3292472"/>
            <a:ext cx="6202393" cy="646331"/>
          </a:xfrm>
          <a:prstGeom prst="rect">
            <a:avLst/>
          </a:prstGeom>
          <a:noFill/>
        </p:spPr>
        <p:txBody>
          <a:bodyPr wrap="square" rtlCol="0">
            <a:spAutoFit/>
          </a:bodyPr>
          <a:lstStyle/>
          <a:p>
            <a:r>
              <a:rPr lang="en-US" dirty="0"/>
              <a:t>Then you jump across the number line however many tens you are adding, and count by tens as you go.</a:t>
            </a:r>
          </a:p>
        </p:txBody>
      </p:sp>
      <p:sp>
        <p:nvSpPr>
          <p:cNvPr id="14" name="TextBox 13"/>
          <p:cNvSpPr txBox="1"/>
          <p:nvPr/>
        </p:nvSpPr>
        <p:spPr>
          <a:xfrm>
            <a:off x="1000664" y="4009433"/>
            <a:ext cx="6116128" cy="923330"/>
          </a:xfrm>
          <a:prstGeom prst="rect">
            <a:avLst/>
          </a:prstGeom>
          <a:noFill/>
        </p:spPr>
        <p:txBody>
          <a:bodyPr wrap="square" rtlCol="0">
            <a:spAutoFit/>
          </a:bodyPr>
          <a:lstStyle/>
          <a:p>
            <a:r>
              <a:rPr lang="en-US" dirty="0"/>
              <a:t>Last, you jump across however many ones. The number you land on is your sum.</a:t>
            </a:r>
          </a:p>
          <a:p>
            <a:endParaRPr lang="en-US" dirty="0"/>
          </a:p>
        </p:txBody>
      </p:sp>
      <p:cxnSp>
        <p:nvCxnSpPr>
          <p:cNvPr id="16" name="Straight Connector 15"/>
          <p:cNvCxnSpPr/>
          <p:nvPr/>
        </p:nvCxnSpPr>
        <p:spPr>
          <a:xfrm>
            <a:off x="1449237" y="5270739"/>
            <a:ext cx="0" cy="724619"/>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809335" y="5296618"/>
            <a:ext cx="0" cy="724619"/>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084607" y="5296617"/>
            <a:ext cx="0" cy="724619"/>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750279" y="5296617"/>
            <a:ext cx="0" cy="724619"/>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414513" y="5306682"/>
            <a:ext cx="0" cy="724619"/>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154947" y="5312432"/>
            <a:ext cx="0" cy="724619"/>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855124" y="5306682"/>
            <a:ext cx="0" cy="724619"/>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579743" y="5328247"/>
            <a:ext cx="0" cy="724619"/>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sp>
        <p:nvSpPr>
          <p:cNvPr id="24" name="Curved Down Arrow 23"/>
          <p:cNvSpPr/>
          <p:nvPr/>
        </p:nvSpPr>
        <p:spPr>
          <a:xfrm>
            <a:off x="1449237" y="4822166"/>
            <a:ext cx="1449238" cy="448573"/>
          </a:xfrm>
          <a:prstGeom prst="curved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solidFill>
                <a:schemeClr val="tx1"/>
              </a:solidFill>
            </a:endParaRPr>
          </a:p>
        </p:txBody>
      </p:sp>
      <p:sp>
        <p:nvSpPr>
          <p:cNvPr id="25" name="Curved Down Arrow 24"/>
          <p:cNvSpPr/>
          <p:nvPr/>
        </p:nvSpPr>
        <p:spPr>
          <a:xfrm>
            <a:off x="2731698" y="4822166"/>
            <a:ext cx="1449238" cy="448573"/>
          </a:xfrm>
          <a:prstGeom prst="curved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solidFill>
                <a:schemeClr val="tx1"/>
              </a:solidFill>
            </a:endParaRPr>
          </a:p>
        </p:txBody>
      </p:sp>
      <p:sp>
        <p:nvSpPr>
          <p:cNvPr id="30" name="Curved Down Arrow 29"/>
          <p:cNvSpPr/>
          <p:nvPr/>
        </p:nvSpPr>
        <p:spPr>
          <a:xfrm>
            <a:off x="4034286" y="4846410"/>
            <a:ext cx="848265" cy="44857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Curved Down Arrow 26"/>
          <p:cNvSpPr/>
          <p:nvPr/>
        </p:nvSpPr>
        <p:spPr>
          <a:xfrm>
            <a:off x="4727274" y="4860861"/>
            <a:ext cx="848265" cy="44857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urved Down Arrow 25"/>
          <p:cNvSpPr/>
          <p:nvPr/>
        </p:nvSpPr>
        <p:spPr>
          <a:xfrm>
            <a:off x="5414513" y="4836295"/>
            <a:ext cx="848265" cy="44857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Curved Down Arrow 28"/>
          <p:cNvSpPr/>
          <p:nvPr/>
        </p:nvSpPr>
        <p:spPr>
          <a:xfrm>
            <a:off x="6078747" y="4846500"/>
            <a:ext cx="848265" cy="44857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Curved Down Arrow 27"/>
          <p:cNvSpPr/>
          <p:nvPr/>
        </p:nvSpPr>
        <p:spPr>
          <a:xfrm>
            <a:off x="6819180" y="4829140"/>
            <a:ext cx="848265" cy="44857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TextBox 30"/>
          <p:cNvSpPr txBox="1"/>
          <p:nvPr/>
        </p:nvSpPr>
        <p:spPr>
          <a:xfrm>
            <a:off x="1794294" y="5053426"/>
            <a:ext cx="776378" cy="369332"/>
          </a:xfrm>
          <a:prstGeom prst="rect">
            <a:avLst/>
          </a:prstGeom>
          <a:noFill/>
        </p:spPr>
        <p:txBody>
          <a:bodyPr wrap="square" rtlCol="0">
            <a:spAutoFit/>
          </a:bodyPr>
          <a:lstStyle/>
          <a:p>
            <a:r>
              <a:rPr lang="en-US" dirty="0"/>
              <a:t>+ 10</a:t>
            </a:r>
          </a:p>
        </p:txBody>
      </p:sp>
      <p:sp>
        <p:nvSpPr>
          <p:cNvPr id="32" name="TextBox 31"/>
          <p:cNvSpPr txBox="1"/>
          <p:nvPr/>
        </p:nvSpPr>
        <p:spPr>
          <a:xfrm>
            <a:off x="3076755" y="5003393"/>
            <a:ext cx="776378" cy="369332"/>
          </a:xfrm>
          <a:prstGeom prst="rect">
            <a:avLst/>
          </a:prstGeom>
          <a:noFill/>
        </p:spPr>
        <p:txBody>
          <a:bodyPr wrap="square" rtlCol="0">
            <a:spAutoFit/>
          </a:bodyPr>
          <a:lstStyle/>
          <a:p>
            <a:r>
              <a:rPr lang="en-US" dirty="0"/>
              <a:t>+ 10</a:t>
            </a:r>
          </a:p>
        </p:txBody>
      </p:sp>
      <p:sp>
        <p:nvSpPr>
          <p:cNvPr id="33" name="TextBox 32"/>
          <p:cNvSpPr txBox="1"/>
          <p:nvPr/>
        </p:nvSpPr>
        <p:spPr>
          <a:xfrm>
            <a:off x="4198187" y="5003393"/>
            <a:ext cx="511835" cy="369332"/>
          </a:xfrm>
          <a:prstGeom prst="rect">
            <a:avLst/>
          </a:prstGeom>
          <a:noFill/>
        </p:spPr>
        <p:txBody>
          <a:bodyPr wrap="square" rtlCol="0">
            <a:spAutoFit/>
          </a:bodyPr>
          <a:lstStyle/>
          <a:p>
            <a:r>
              <a:rPr lang="en-US" dirty="0"/>
              <a:t>+ 1</a:t>
            </a:r>
          </a:p>
        </p:txBody>
      </p:sp>
      <p:sp>
        <p:nvSpPr>
          <p:cNvPr id="34" name="TextBox 33"/>
          <p:cNvSpPr txBox="1"/>
          <p:nvPr/>
        </p:nvSpPr>
        <p:spPr>
          <a:xfrm>
            <a:off x="4910584" y="4985119"/>
            <a:ext cx="511835" cy="369332"/>
          </a:xfrm>
          <a:prstGeom prst="rect">
            <a:avLst/>
          </a:prstGeom>
          <a:noFill/>
        </p:spPr>
        <p:txBody>
          <a:bodyPr wrap="square" rtlCol="0">
            <a:spAutoFit/>
          </a:bodyPr>
          <a:lstStyle/>
          <a:p>
            <a:r>
              <a:rPr lang="en-US" dirty="0"/>
              <a:t>+ 1</a:t>
            </a:r>
          </a:p>
        </p:txBody>
      </p:sp>
      <p:sp>
        <p:nvSpPr>
          <p:cNvPr id="35" name="TextBox 34"/>
          <p:cNvSpPr txBox="1"/>
          <p:nvPr/>
        </p:nvSpPr>
        <p:spPr>
          <a:xfrm>
            <a:off x="5550379" y="4973906"/>
            <a:ext cx="511835" cy="369332"/>
          </a:xfrm>
          <a:prstGeom prst="rect">
            <a:avLst/>
          </a:prstGeom>
          <a:noFill/>
        </p:spPr>
        <p:txBody>
          <a:bodyPr wrap="square" rtlCol="0">
            <a:spAutoFit/>
          </a:bodyPr>
          <a:lstStyle/>
          <a:p>
            <a:r>
              <a:rPr lang="en-US" dirty="0"/>
              <a:t>+ 1</a:t>
            </a:r>
          </a:p>
        </p:txBody>
      </p:sp>
      <p:sp>
        <p:nvSpPr>
          <p:cNvPr id="36" name="TextBox 35"/>
          <p:cNvSpPr txBox="1"/>
          <p:nvPr/>
        </p:nvSpPr>
        <p:spPr>
          <a:xfrm>
            <a:off x="6198080" y="4967842"/>
            <a:ext cx="511835" cy="369332"/>
          </a:xfrm>
          <a:prstGeom prst="rect">
            <a:avLst/>
          </a:prstGeom>
          <a:noFill/>
        </p:spPr>
        <p:txBody>
          <a:bodyPr wrap="square" rtlCol="0">
            <a:spAutoFit/>
          </a:bodyPr>
          <a:lstStyle/>
          <a:p>
            <a:r>
              <a:rPr lang="en-US" dirty="0"/>
              <a:t>+ 1</a:t>
            </a:r>
          </a:p>
        </p:txBody>
      </p:sp>
      <p:sp>
        <p:nvSpPr>
          <p:cNvPr id="37" name="TextBox 36"/>
          <p:cNvSpPr txBox="1"/>
          <p:nvPr/>
        </p:nvSpPr>
        <p:spPr>
          <a:xfrm>
            <a:off x="6971579" y="4985119"/>
            <a:ext cx="511835" cy="369332"/>
          </a:xfrm>
          <a:prstGeom prst="rect">
            <a:avLst/>
          </a:prstGeom>
          <a:noFill/>
        </p:spPr>
        <p:txBody>
          <a:bodyPr wrap="square" rtlCol="0">
            <a:spAutoFit/>
          </a:bodyPr>
          <a:lstStyle/>
          <a:p>
            <a:r>
              <a:rPr lang="en-US" dirty="0"/>
              <a:t>+ 1</a:t>
            </a:r>
          </a:p>
        </p:txBody>
      </p:sp>
      <p:sp>
        <p:nvSpPr>
          <p:cNvPr id="38" name="TextBox 37"/>
          <p:cNvSpPr txBox="1"/>
          <p:nvPr/>
        </p:nvSpPr>
        <p:spPr>
          <a:xfrm>
            <a:off x="1233577" y="6052866"/>
            <a:ext cx="491706" cy="369332"/>
          </a:xfrm>
          <a:prstGeom prst="rect">
            <a:avLst/>
          </a:prstGeom>
          <a:noFill/>
        </p:spPr>
        <p:txBody>
          <a:bodyPr wrap="square" rtlCol="0">
            <a:spAutoFit/>
          </a:bodyPr>
          <a:lstStyle/>
          <a:p>
            <a:r>
              <a:rPr lang="en-US" dirty="0"/>
              <a:t>67</a:t>
            </a:r>
          </a:p>
        </p:txBody>
      </p:sp>
      <p:sp>
        <p:nvSpPr>
          <p:cNvPr id="39" name="TextBox 38"/>
          <p:cNvSpPr txBox="1"/>
          <p:nvPr/>
        </p:nvSpPr>
        <p:spPr>
          <a:xfrm>
            <a:off x="2570672" y="6031301"/>
            <a:ext cx="491706" cy="369332"/>
          </a:xfrm>
          <a:prstGeom prst="rect">
            <a:avLst/>
          </a:prstGeom>
          <a:noFill/>
        </p:spPr>
        <p:txBody>
          <a:bodyPr wrap="square" rtlCol="0">
            <a:spAutoFit/>
          </a:bodyPr>
          <a:lstStyle/>
          <a:p>
            <a:r>
              <a:rPr lang="en-US" dirty="0"/>
              <a:t>77</a:t>
            </a:r>
          </a:p>
        </p:txBody>
      </p:sp>
      <p:sp>
        <p:nvSpPr>
          <p:cNvPr id="40" name="TextBox 39"/>
          <p:cNvSpPr txBox="1"/>
          <p:nvPr/>
        </p:nvSpPr>
        <p:spPr>
          <a:xfrm>
            <a:off x="3828690" y="6014264"/>
            <a:ext cx="491706" cy="369332"/>
          </a:xfrm>
          <a:prstGeom prst="rect">
            <a:avLst/>
          </a:prstGeom>
          <a:noFill/>
        </p:spPr>
        <p:txBody>
          <a:bodyPr wrap="square" rtlCol="0">
            <a:spAutoFit/>
          </a:bodyPr>
          <a:lstStyle/>
          <a:p>
            <a:r>
              <a:rPr lang="en-US" dirty="0"/>
              <a:t>87</a:t>
            </a:r>
          </a:p>
        </p:txBody>
      </p:sp>
      <p:sp>
        <p:nvSpPr>
          <p:cNvPr id="41" name="TextBox 40"/>
          <p:cNvSpPr txBox="1"/>
          <p:nvPr/>
        </p:nvSpPr>
        <p:spPr>
          <a:xfrm>
            <a:off x="4500112" y="6052866"/>
            <a:ext cx="491706" cy="369332"/>
          </a:xfrm>
          <a:prstGeom prst="rect">
            <a:avLst/>
          </a:prstGeom>
          <a:noFill/>
        </p:spPr>
        <p:txBody>
          <a:bodyPr wrap="square" rtlCol="0">
            <a:spAutoFit/>
          </a:bodyPr>
          <a:lstStyle/>
          <a:p>
            <a:r>
              <a:rPr lang="en-US" dirty="0"/>
              <a:t>88</a:t>
            </a:r>
          </a:p>
        </p:txBody>
      </p:sp>
      <p:sp>
        <p:nvSpPr>
          <p:cNvPr id="42" name="TextBox 41"/>
          <p:cNvSpPr txBox="1"/>
          <p:nvPr/>
        </p:nvSpPr>
        <p:spPr>
          <a:xfrm>
            <a:off x="5151406" y="6052866"/>
            <a:ext cx="491706" cy="369332"/>
          </a:xfrm>
          <a:prstGeom prst="rect">
            <a:avLst/>
          </a:prstGeom>
          <a:noFill/>
        </p:spPr>
        <p:txBody>
          <a:bodyPr wrap="square" rtlCol="0">
            <a:spAutoFit/>
          </a:bodyPr>
          <a:lstStyle/>
          <a:p>
            <a:r>
              <a:rPr lang="en-US" dirty="0"/>
              <a:t>89</a:t>
            </a:r>
          </a:p>
        </p:txBody>
      </p:sp>
      <p:sp>
        <p:nvSpPr>
          <p:cNvPr id="43" name="TextBox 42"/>
          <p:cNvSpPr txBox="1"/>
          <p:nvPr/>
        </p:nvSpPr>
        <p:spPr>
          <a:xfrm>
            <a:off x="5942164" y="6052866"/>
            <a:ext cx="491706" cy="369332"/>
          </a:xfrm>
          <a:prstGeom prst="rect">
            <a:avLst/>
          </a:prstGeom>
          <a:noFill/>
        </p:spPr>
        <p:txBody>
          <a:bodyPr wrap="square" rtlCol="0">
            <a:spAutoFit/>
          </a:bodyPr>
          <a:lstStyle/>
          <a:p>
            <a:r>
              <a:rPr lang="en-US" dirty="0"/>
              <a:t>90</a:t>
            </a:r>
          </a:p>
        </p:txBody>
      </p:sp>
      <p:sp>
        <p:nvSpPr>
          <p:cNvPr id="44" name="TextBox 43"/>
          <p:cNvSpPr txBox="1"/>
          <p:nvPr/>
        </p:nvSpPr>
        <p:spPr>
          <a:xfrm>
            <a:off x="6641623" y="6042910"/>
            <a:ext cx="491706" cy="369332"/>
          </a:xfrm>
          <a:prstGeom prst="rect">
            <a:avLst/>
          </a:prstGeom>
          <a:noFill/>
        </p:spPr>
        <p:txBody>
          <a:bodyPr wrap="square" rtlCol="0">
            <a:spAutoFit/>
          </a:bodyPr>
          <a:lstStyle/>
          <a:p>
            <a:r>
              <a:rPr lang="en-US" dirty="0"/>
              <a:t>91</a:t>
            </a:r>
          </a:p>
        </p:txBody>
      </p:sp>
      <p:sp>
        <p:nvSpPr>
          <p:cNvPr id="45" name="TextBox 44"/>
          <p:cNvSpPr txBox="1"/>
          <p:nvPr/>
        </p:nvSpPr>
        <p:spPr>
          <a:xfrm>
            <a:off x="7358334" y="6066608"/>
            <a:ext cx="491706" cy="369332"/>
          </a:xfrm>
          <a:prstGeom prst="rect">
            <a:avLst/>
          </a:prstGeom>
          <a:noFill/>
        </p:spPr>
        <p:txBody>
          <a:bodyPr wrap="square" rtlCol="0">
            <a:spAutoFit/>
          </a:bodyPr>
          <a:lstStyle/>
          <a:p>
            <a:r>
              <a:rPr lang="en-US" dirty="0"/>
              <a:t>92</a:t>
            </a:r>
          </a:p>
        </p:txBody>
      </p:sp>
      <p:sp>
        <p:nvSpPr>
          <p:cNvPr id="46" name="TextBox 45"/>
          <p:cNvSpPr txBox="1"/>
          <p:nvPr/>
        </p:nvSpPr>
        <p:spPr>
          <a:xfrm>
            <a:off x="10101532" y="1449942"/>
            <a:ext cx="774652" cy="769441"/>
          </a:xfrm>
          <a:prstGeom prst="rect">
            <a:avLst/>
          </a:prstGeom>
          <a:noFill/>
        </p:spPr>
        <p:txBody>
          <a:bodyPr wrap="square" rtlCol="0">
            <a:spAutoFit/>
          </a:bodyPr>
          <a:lstStyle/>
          <a:p>
            <a:r>
              <a:rPr lang="en-US" sz="4400" dirty="0">
                <a:solidFill>
                  <a:srgbClr val="7030A0"/>
                </a:solidFill>
              </a:rPr>
              <a:t>92</a:t>
            </a:r>
          </a:p>
        </p:txBody>
      </p:sp>
      <p:sp>
        <p:nvSpPr>
          <p:cNvPr id="47" name="TextBox 46"/>
          <p:cNvSpPr txBox="1"/>
          <p:nvPr/>
        </p:nvSpPr>
        <p:spPr>
          <a:xfrm>
            <a:off x="8609162" y="923026"/>
            <a:ext cx="1492370" cy="369332"/>
          </a:xfrm>
          <a:prstGeom prst="rect">
            <a:avLst/>
          </a:prstGeom>
          <a:noFill/>
        </p:spPr>
        <p:txBody>
          <a:bodyPr wrap="square" rtlCol="0">
            <a:spAutoFit/>
          </a:bodyPr>
          <a:lstStyle/>
          <a:p>
            <a:r>
              <a:rPr lang="en-US" dirty="0"/>
              <a:t>2 tens 5 ones</a:t>
            </a:r>
          </a:p>
        </p:txBody>
      </p:sp>
      <p:sp>
        <p:nvSpPr>
          <p:cNvPr id="48" name="Down Arrow 47"/>
          <p:cNvSpPr/>
          <p:nvPr/>
        </p:nvSpPr>
        <p:spPr>
          <a:xfrm>
            <a:off x="9230264" y="1285336"/>
            <a:ext cx="146649" cy="40544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8039819" y="3292472"/>
            <a:ext cx="3312543" cy="923330"/>
          </a:xfrm>
          <a:prstGeom prst="rect">
            <a:avLst/>
          </a:prstGeom>
          <a:noFill/>
        </p:spPr>
        <p:txBody>
          <a:bodyPr wrap="square" rtlCol="0">
            <a:spAutoFit/>
          </a:bodyPr>
          <a:lstStyle/>
          <a:p>
            <a:r>
              <a:rPr lang="en-US" dirty="0"/>
              <a:t>To subtract, start from the right with the larger number and jump backwards.</a:t>
            </a:r>
          </a:p>
        </p:txBody>
      </p:sp>
    </p:spTree>
    <p:extLst>
      <p:ext uri="{BB962C8B-B14F-4D97-AF65-F5344CB8AC3E}">
        <p14:creationId xmlns:p14="http://schemas.microsoft.com/office/powerpoint/2010/main" val="3025770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4"/>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2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5"/>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6"/>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2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43"/>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9"/>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36"/>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22"/>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44"/>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8"/>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37"/>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23"/>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45"/>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3" grpId="0"/>
      <p:bldP spid="14" grpId="0"/>
      <p:bldP spid="24" grpId="0" animBg="1"/>
      <p:bldP spid="25" grpId="0" animBg="1"/>
      <p:bldP spid="30" grpId="0" animBg="1"/>
      <p:bldP spid="27" grpId="0" animBg="1"/>
      <p:bldP spid="26" grpId="0" animBg="1"/>
      <p:bldP spid="29" grpId="0" animBg="1"/>
      <p:bldP spid="28" grpId="0" animBg="1"/>
      <p:bldP spid="31" grpId="0"/>
      <p:bldP spid="32" grpId="0"/>
      <p:bldP spid="33" grpId="0"/>
      <p:bldP spid="34" grpId="0"/>
      <p:bldP spid="35" grpId="0"/>
      <p:bldP spid="36" grpId="0"/>
      <p:bldP spid="37" grpId="0"/>
      <p:bldP spid="38" grpId="0"/>
      <p:bldP spid="39" grpId="0"/>
      <p:bldP spid="40" grpId="0"/>
      <p:bldP spid="41" grpId="0"/>
      <p:bldP spid="42" grpId="0"/>
      <p:bldP spid="43" grpId="0"/>
      <p:bldP spid="44" grpId="0"/>
      <p:bldP spid="45" grpId="0"/>
      <p:bldP spid="47" grpId="0"/>
      <p:bldP spid="48" grpId="0" animBg="1"/>
      <p:bldP spid="5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 Line- three digit numbers</a:t>
            </a:r>
          </a:p>
        </p:txBody>
      </p:sp>
      <p:cxnSp>
        <p:nvCxnSpPr>
          <p:cNvPr id="4" name="Straight Arrow Connector 3"/>
          <p:cNvCxnSpPr/>
          <p:nvPr/>
        </p:nvCxnSpPr>
        <p:spPr>
          <a:xfrm>
            <a:off x="805707" y="5512279"/>
            <a:ext cx="10550106" cy="25879"/>
          </a:xfrm>
          <a:prstGeom prst="straightConnector1">
            <a:avLst/>
          </a:prstGeom>
          <a:ln w="76200">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632384" y="5175848"/>
            <a:ext cx="0" cy="724619"/>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404394" y="5179843"/>
            <a:ext cx="0" cy="724619"/>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709139" y="5171598"/>
            <a:ext cx="0" cy="724619"/>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945595" y="5121317"/>
            <a:ext cx="0" cy="724619"/>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9632830" y="5115213"/>
            <a:ext cx="0" cy="724619"/>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013244" y="5878584"/>
            <a:ext cx="612476" cy="369332"/>
          </a:xfrm>
          <a:prstGeom prst="rect">
            <a:avLst/>
          </a:prstGeom>
          <a:noFill/>
        </p:spPr>
        <p:txBody>
          <a:bodyPr wrap="square" rtlCol="0">
            <a:spAutoFit/>
          </a:bodyPr>
          <a:lstStyle/>
          <a:p>
            <a:r>
              <a:rPr lang="en-US" dirty="0"/>
              <a:t>592</a:t>
            </a:r>
          </a:p>
        </p:txBody>
      </p:sp>
      <p:sp>
        <p:nvSpPr>
          <p:cNvPr id="28" name="TextBox 27"/>
          <p:cNvSpPr txBox="1"/>
          <p:nvPr/>
        </p:nvSpPr>
        <p:spPr>
          <a:xfrm>
            <a:off x="2673108" y="5896217"/>
            <a:ext cx="621105" cy="369332"/>
          </a:xfrm>
          <a:prstGeom prst="rect">
            <a:avLst/>
          </a:prstGeom>
          <a:noFill/>
        </p:spPr>
        <p:txBody>
          <a:bodyPr wrap="square" rtlCol="0">
            <a:spAutoFit/>
          </a:bodyPr>
          <a:lstStyle/>
          <a:p>
            <a:r>
              <a:rPr lang="en-US" dirty="0"/>
              <a:t>602</a:t>
            </a:r>
          </a:p>
        </p:txBody>
      </p:sp>
      <p:sp>
        <p:nvSpPr>
          <p:cNvPr id="29" name="TextBox 28"/>
          <p:cNvSpPr txBox="1"/>
          <p:nvPr/>
        </p:nvSpPr>
        <p:spPr>
          <a:xfrm>
            <a:off x="4344478" y="5904462"/>
            <a:ext cx="721744" cy="369332"/>
          </a:xfrm>
          <a:prstGeom prst="rect">
            <a:avLst/>
          </a:prstGeom>
          <a:noFill/>
        </p:spPr>
        <p:txBody>
          <a:bodyPr wrap="square" rtlCol="0">
            <a:spAutoFit/>
          </a:bodyPr>
          <a:lstStyle/>
          <a:p>
            <a:r>
              <a:rPr lang="en-US" dirty="0"/>
              <a:t>612</a:t>
            </a:r>
          </a:p>
        </p:txBody>
      </p:sp>
      <p:sp>
        <p:nvSpPr>
          <p:cNvPr id="30" name="TextBox 29"/>
          <p:cNvSpPr txBox="1"/>
          <p:nvPr/>
        </p:nvSpPr>
        <p:spPr>
          <a:xfrm>
            <a:off x="6116488" y="5926136"/>
            <a:ext cx="593425" cy="369332"/>
          </a:xfrm>
          <a:prstGeom prst="rect">
            <a:avLst/>
          </a:prstGeom>
          <a:noFill/>
        </p:spPr>
        <p:txBody>
          <a:bodyPr wrap="square" rtlCol="0">
            <a:spAutoFit/>
          </a:bodyPr>
          <a:lstStyle/>
          <a:p>
            <a:r>
              <a:rPr lang="en-US" dirty="0"/>
              <a:t>622</a:t>
            </a:r>
          </a:p>
        </p:txBody>
      </p:sp>
      <p:sp>
        <p:nvSpPr>
          <p:cNvPr id="31" name="TextBox 30"/>
          <p:cNvSpPr txBox="1"/>
          <p:nvPr/>
        </p:nvSpPr>
        <p:spPr>
          <a:xfrm>
            <a:off x="7434531" y="5936092"/>
            <a:ext cx="594153" cy="369332"/>
          </a:xfrm>
          <a:prstGeom prst="rect">
            <a:avLst/>
          </a:prstGeom>
          <a:noFill/>
        </p:spPr>
        <p:txBody>
          <a:bodyPr wrap="square" rtlCol="0">
            <a:spAutoFit/>
          </a:bodyPr>
          <a:lstStyle/>
          <a:p>
            <a:r>
              <a:rPr lang="en-US" dirty="0"/>
              <a:t>632</a:t>
            </a:r>
          </a:p>
        </p:txBody>
      </p:sp>
      <p:sp>
        <p:nvSpPr>
          <p:cNvPr id="32" name="TextBox 31"/>
          <p:cNvSpPr txBox="1"/>
          <p:nvPr/>
        </p:nvSpPr>
        <p:spPr>
          <a:xfrm>
            <a:off x="8585440" y="5936092"/>
            <a:ext cx="626136" cy="369332"/>
          </a:xfrm>
          <a:prstGeom prst="rect">
            <a:avLst/>
          </a:prstGeom>
          <a:noFill/>
        </p:spPr>
        <p:txBody>
          <a:bodyPr wrap="square" rtlCol="0">
            <a:spAutoFit/>
          </a:bodyPr>
          <a:lstStyle/>
          <a:p>
            <a:r>
              <a:rPr lang="en-US" dirty="0"/>
              <a:t>642</a:t>
            </a:r>
          </a:p>
        </p:txBody>
      </p:sp>
      <p:sp>
        <p:nvSpPr>
          <p:cNvPr id="34" name="TextBox 33"/>
          <p:cNvSpPr txBox="1"/>
          <p:nvPr/>
        </p:nvSpPr>
        <p:spPr>
          <a:xfrm>
            <a:off x="9419329" y="5931989"/>
            <a:ext cx="538431" cy="369332"/>
          </a:xfrm>
          <a:prstGeom prst="rect">
            <a:avLst/>
          </a:prstGeom>
          <a:noFill/>
        </p:spPr>
        <p:txBody>
          <a:bodyPr wrap="square" rtlCol="0">
            <a:spAutoFit/>
          </a:bodyPr>
          <a:lstStyle/>
          <a:p>
            <a:r>
              <a:rPr lang="en-US" dirty="0"/>
              <a:t>643</a:t>
            </a:r>
          </a:p>
        </p:txBody>
      </p:sp>
      <p:sp>
        <p:nvSpPr>
          <p:cNvPr id="36" name="TextBox 35"/>
          <p:cNvSpPr txBox="1"/>
          <p:nvPr/>
        </p:nvSpPr>
        <p:spPr>
          <a:xfrm>
            <a:off x="3890513" y="1846053"/>
            <a:ext cx="5085273" cy="769441"/>
          </a:xfrm>
          <a:prstGeom prst="rect">
            <a:avLst/>
          </a:prstGeom>
          <a:noFill/>
        </p:spPr>
        <p:txBody>
          <a:bodyPr wrap="square" rtlCol="0">
            <a:spAutoFit/>
          </a:bodyPr>
          <a:lstStyle/>
          <a:p>
            <a:r>
              <a:rPr lang="en-US" sz="4400" dirty="0"/>
              <a:t>321 + 592 = </a:t>
            </a:r>
          </a:p>
        </p:txBody>
      </p:sp>
      <p:cxnSp>
        <p:nvCxnSpPr>
          <p:cNvPr id="37" name="Straight Connector 36"/>
          <p:cNvCxnSpPr/>
          <p:nvPr/>
        </p:nvCxnSpPr>
        <p:spPr>
          <a:xfrm>
            <a:off x="1230702" y="5121318"/>
            <a:ext cx="0" cy="724619"/>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947363" y="5149969"/>
            <a:ext cx="0" cy="724619"/>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grpSp>
        <p:nvGrpSpPr>
          <p:cNvPr id="42" name="Group 41"/>
          <p:cNvGrpSpPr/>
          <p:nvPr/>
        </p:nvGrpSpPr>
        <p:grpSpPr>
          <a:xfrm>
            <a:off x="1230702" y="4528868"/>
            <a:ext cx="1860430" cy="586345"/>
            <a:chOff x="1230702" y="4528868"/>
            <a:chExt cx="1860430" cy="586345"/>
          </a:xfrm>
        </p:grpSpPr>
        <p:sp>
          <p:nvSpPr>
            <p:cNvPr id="40" name="Curved Down Arrow 39"/>
            <p:cNvSpPr/>
            <p:nvPr/>
          </p:nvSpPr>
          <p:spPr>
            <a:xfrm>
              <a:off x="1230702" y="4528868"/>
              <a:ext cx="1860430" cy="506866"/>
            </a:xfrm>
            <a:prstGeom prst="curved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
          <p:nvSpPr>
            <p:cNvPr id="41" name="TextBox 40"/>
            <p:cNvSpPr txBox="1"/>
            <p:nvPr/>
          </p:nvSpPr>
          <p:spPr>
            <a:xfrm>
              <a:off x="1734633" y="4745881"/>
              <a:ext cx="810883" cy="369332"/>
            </a:xfrm>
            <a:prstGeom prst="rect">
              <a:avLst/>
            </a:prstGeom>
            <a:noFill/>
          </p:spPr>
          <p:txBody>
            <a:bodyPr wrap="square" rtlCol="0">
              <a:spAutoFit/>
            </a:bodyPr>
            <a:lstStyle/>
            <a:p>
              <a:r>
                <a:rPr lang="en-US" dirty="0"/>
                <a:t>+ 100</a:t>
              </a:r>
            </a:p>
          </p:txBody>
        </p:sp>
      </p:grpSp>
      <p:grpSp>
        <p:nvGrpSpPr>
          <p:cNvPr id="43" name="Group 42"/>
          <p:cNvGrpSpPr/>
          <p:nvPr/>
        </p:nvGrpSpPr>
        <p:grpSpPr>
          <a:xfrm>
            <a:off x="2905664" y="4559630"/>
            <a:ext cx="1860430" cy="586345"/>
            <a:chOff x="1230702" y="4528868"/>
            <a:chExt cx="1860430" cy="586345"/>
          </a:xfrm>
        </p:grpSpPr>
        <p:sp>
          <p:nvSpPr>
            <p:cNvPr id="44" name="Curved Down Arrow 43"/>
            <p:cNvSpPr/>
            <p:nvPr/>
          </p:nvSpPr>
          <p:spPr>
            <a:xfrm>
              <a:off x="1230702" y="4528868"/>
              <a:ext cx="1860430" cy="506866"/>
            </a:xfrm>
            <a:prstGeom prst="curved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
          <p:nvSpPr>
            <p:cNvPr id="45" name="TextBox 44"/>
            <p:cNvSpPr txBox="1"/>
            <p:nvPr/>
          </p:nvSpPr>
          <p:spPr>
            <a:xfrm>
              <a:off x="1734633" y="4745881"/>
              <a:ext cx="810883" cy="369332"/>
            </a:xfrm>
            <a:prstGeom prst="rect">
              <a:avLst/>
            </a:prstGeom>
            <a:noFill/>
          </p:spPr>
          <p:txBody>
            <a:bodyPr wrap="square" rtlCol="0">
              <a:spAutoFit/>
            </a:bodyPr>
            <a:lstStyle/>
            <a:p>
              <a:r>
                <a:rPr lang="en-US" dirty="0"/>
                <a:t>+ 100</a:t>
              </a:r>
            </a:p>
          </p:txBody>
        </p:sp>
      </p:grpSp>
      <p:grpSp>
        <p:nvGrpSpPr>
          <p:cNvPr id="46" name="Group 45"/>
          <p:cNvGrpSpPr/>
          <p:nvPr/>
        </p:nvGrpSpPr>
        <p:grpSpPr>
          <a:xfrm>
            <a:off x="4619265" y="4593498"/>
            <a:ext cx="1860430" cy="586345"/>
            <a:chOff x="1230702" y="4528868"/>
            <a:chExt cx="1860430" cy="586345"/>
          </a:xfrm>
        </p:grpSpPr>
        <p:sp>
          <p:nvSpPr>
            <p:cNvPr id="47" name="Curved Down Arrow 46"/>
            <p:cNvSpPr/>
            <p:nvPr/>
          </p:nvSpPr>
          <p:spPr>
            <a:xfrm>
              <a:off x="1230702" y="4528868"/>
              <a:ext cx="1860430" cy="506866"/>
            </a:xfrm>
            <a:prstGeom prst="curved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
          <p:nvSpPr>
            <p:cNvPr id="48" name="TextBox 47"/>
            <p:cNvSpPr txBox="1"/>
            <p:nvPr/>
          </p:nvSpPr>
          <p:spPr>
            <a:xfrm>
              <a:off x="1734633" y="4745881"/>
              <a:ext cx="810883" cy="369332"/>
            </a:xfrm>
            <a:prstGeom prst="rect">
              <a:avLst/>
            </a:prstGeom>
            <a:noFill/>
          </p:spPr>
          <p:txBody>
            <a:bodyPr wrap="square" rtlCol="0">
              <a:spAutoFit/>
            </a:bodyPr>
            <a:lstStyle/>
            <a:p>
              <a:r>
                <a:rPr lang="en-US" dirty="0"/>
                <a:t>+ 100</a:t>
              </a:r>
            </a:p>
          </p:txBody>
        </p:sp>
      </p:grpSp>
      <p:grpSp>
        <p:nvGrpSpPr>
          <p:cNvPr id="49" name="Group 48"/>
          <p:cNvGrpSpPr/>
          <p:nvPr/>
        </p:nvGrpSpPr>
        <p:grpSpPr>
          <a:xfrm>
            <a:off x="6323520" y="4668409"/>
            <a:ext cx="1449238" cy="503189"/>
            <a:chOff x="6332867" y="3998026"/>
            <a:chExt cx="1449238" cy="503189"/>
          </a:xfrm>
        </p:grpSpPr>
        <p:sp>
          <p:nvSpPr>
            <p:cNvPr id="13" name="Curved Down Arrow 12"/>
            <p:cNvSpPr/>
            <p:nvPr/>
          </p:nvSpPr>
          <p:spPr>
            <a:xfrm>
              <a:off x="6332867" y="3998026"/>
              <a:ext cx="1449238" cy="448573"/>
            </a:xfrm>
            <a:prstGeom prst="curved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solidFill>
                  <a:schemeClr val="tx1"/>
                </a:solidFill>
              </a:endParaRPr>
            </a:p>
          </p:txBody>
        </p:sp>
        <p:sp>
          <p:nvSpPr>
            <p:cNvPr id="20" name="TextBox 19"/>
            <p:cNvSpPr txBox="1"/>
            <p:nvPr/>
          </p:nvSpPr>
          <p:spPr>
            <a:xfrm>
              <a:off x="6709913" y="4131883"/>
              <a:ext cx="776378" cy="369332"/>
            </a:xfrm>
            <a:prstGeom prst="rect">
              <a:avLst/>
            </a:prstGeom>
            <a:noFill/>
          </p:spPr>
          <p:txBody>
            <a:bodyPr wrap="square" rtlCol="0">
              <a:spAutoFit/>
            </a:bodyPr>
            <a:lstStyle/>
            <a:p>
              <a:r>
                <a:rPr lang="en-US" dirty="0"/>
                <a:t>+ 10</a:t>
              </a:r>
            </a:p>
          </p:txBody>
        </p:sp>
      </p:grpSp>
      <p:grpSp>
        <p:nvGrpSpPr>
          <p:cNvPr id="50" name="Group 49"/>
          <p:cNvGrpSpPr/>
          <p:nvPr/>
        </p:nvGrpSpPr>
        <p:grpSpPr>
          <a:xfrm>
            <a:off x="7620715" y="4685881"/>
            <a:ext cx="1449238" cy="460094"/>
            <a:chOff x="7906831" y="4316549"/>
            <a:chExt cx="1449238" cy="460094"/>
          </a:xfrm>
        </p:grpSpPr>
        <p:sp>
          <p:nvSpPr>
            <p:cNvPr id="14" name="Curved Down Arrow 13"/>
            <p:cNvSpPr/>
            <p:nvPr/>
          </p:nvSpPr>
          <p:spPr>
            <a:xfrm>
              <a:off x="7906831" y="4316549"/>
              <a:ext cx="1449238" cy="448573"/>
            </a:xfrm>
            <a:prstGeom prst="curved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solidFill>
                  <a:schemeClr val="tx1"/>
                </a:solidFill>
              </a:endParaRPr>
            </a:p>
          </p:txBody>
        </p:sp>
        <p:sp>
          <p:nvSpPr>
            <p:cNvPr id="21" name="TextBox 20"/>
            <p:cNvSpPr txBox="1"/>
            <p:nvPr/>
          </p:nvSpPr>
          <p:spPr>
            <a:xfrm>
              <a:off x="8277046" y="4407311"/>
              <a:ext cx="776378" cy="369332"/>
            </a:xfrm>
            <a:prstGeom prst="rect">
              <a:avLst/>
            </a:prstGeom>
            <a:noFill/>
          </p:spPr>
          <p:txBody>
            <a:bodyPr wrap="square" rtlCol="0">
              <a:spAutoFit/>
            </a:bodyPr>
            <a:lstStyle/>
            <a:p>
              <a:r>
                <a:rPr lang="en-US" dirty="0"/>
                <a:t>+ 10</a:t>
              </a:r>
            </a:p>
          </p:txBody>
        </p:sp>
      </p:grpSp>
      <p:grpSp>
        <p:nvGrpSpPr>
          <p:cNvPr id="51" name="Group 50"/>
          <p:cNvGrpSpPr/>
          <p:nvPr/>
        </p:nvGrpSpPr>
        <p:grpSpPr>
          <a:xfrm>
            <a:off x="8913778" y="4648737"/>
            <a:ext cx="848265" cy="457577"/>
            <a:chOff x="9957760" y="4562193"/>
            <a:chExt cx="848265" cy="457577"/>
          </a:xfrm>
        </p:grpSpPr>
        <p:sp>
          <p:nvSpPr>
            <p:cNvPr id="17" name="Curved Down Arrow 16"/>
            <p:cNvSpPr/>
            <p:nvPr/>
          </p:nvSpPr>
          <p:spPr>
            <a:xfrm>
              <a:off x="9957760" y="4562193"/>
              <a:ext cx="848265" cy="44857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TextBox 23"/>
            <p:cNvSpPr txBox="1"/>
            <p:nvPr/>
          </p:nvSpPr>
          <p:spPr>
            <a:xfrm>
              <a:off x="10101531" y="4650438"/>
              <a:ext cx="511835" cy="369332"/>
            </a:xfrm>
            <a:prstGeom prst="rect">
              <a:avLst/>
            </a:prstGeom>
            <a:noFill/>
          </p:spPr>
          <p:txBody>
            <a:bodyPr wrap="square" rtlCol="0">
              <a:spAutoFit/>
            </a:bodyPr>
            <a:lstStyle/>
            <a:p>
              <a:r>
                <a:rPr lang="en-US" dirty="0"/>
                <a:t>+ 1</a:t>
              </a:r>
            </a:p>
          </p:txBody>
        </p:sp>
      </p:grpSp>
    </p:spTree>
    <p:extLst>
      <p:ext uri="{BB962C8B-B14F-4D97-AF65-F5344CB8AC3E}">
        <p14:creationId xmlns:p14="http://schemas.microsoft.com/office/powerpoint/2010/main" val="3180818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Expanded method</a:t>
            </a:r>
          </a:p>
        </p:txBody>
      </p:sp>
      <p:sp>
        <p:nvSpPr>
          <p:cNvPr id="4" name="TextBox 3"/>
          <p:cNvSpPr txBox="1"/>
          <p:nvPr/>
        </p:nvSpPr>
        <p:spPr>
          <a:xfrm>
            <a:off x="7565367" y="1483743"/>
            <a:ext cx="2242868" cy="769441"/>
          </a:xfrm>
          <a:prstGeom prst="rect">
            <a:avLst/>
          </a:prstGeom>
          <a:noFill/>
        </p:spPr>
        <p:txBody>
          <a:bodyPr wrap="square" rtlCol="0">
            <a:spAutoFit/>
          </a:bodyPr>
          <a:lstStyle/>
          <a:p>
            <a:r>
              <a:rPr lang="en-US" sz="4400" dirty="0"/>
              <a:t>38 + 57 =</a:t>
            </a:r>
          </a:p>
        </p:txBody>
      </p:sp>
      <p:sp>
        <p:nvSpPr>
          <p:cNvPr id="5" name="TextBox 4"/>
          <p:cNvSpPr txBox="1"/>
          <p:nvPr/>
        </p:nvSpPr>
        <p:spPr>
          <a:xfrm>
            <a:off x="690113" y="2139351"/>
            <a:ext cx="5702061" cy="2862322"/>
          </a:xfrm>
          <a:prstGeom prst="rect">
            <a:avLst/>
          </a:prstGeom>
          <a:noFill/>
        </p:spPr>
        <p:txBody>
          <a:bodyPr wrap="square" rtlCol="0">
            <a:spAutoFit/>
          </a:bodyPr>
          <a:lstStyle/>
          <a:p>
            <a:r>
              <a:rPr lang="en-US" dirty="0"/>
              <a:t>First you rewrite the problem so that it is vertical.</a:t>
            </a:r>
          </a:p>
          <a:p>
            <a:endParaRPr lang="en-US" dirty="0"/>
          </a:p>
          <a:p>
            <a:r>
              <a:rPr lang="en-US" dirty="0"/>
              <a:t>Next you expand the numbers out into their tens and ones. Be sure to expand your equals line as well.</a:t>
            </a:r>
          </a:p>
          <a:p>
            <a:endParaRPr lang="en-US" dirty="0"/>
          </a:p>
          <a:p>
            <a:r>
              <a:rPr lang="en-US" dirty="0"/>
              <a:t>Then you add the tens and the ones.  It doesn’t matter the order.</a:t>
            </a:r>
          </a:p>
          <a:p>
            <a:endParaRPr lang="en-US" dirty="0"/>
          </a:p>
          <a:p>
            <a:r>
              <a:rPr lang="en-US" dirty="0"/>
              <a:t>Last, you add the tens and ones back together for your sum.</a:t>
            </a:r>
          </a:p>
        </p:txBody>
      </p:sp>
      <p:grpSp>
        <p:nvGrpSpPr>
          <p:cNvPr id="17" name="Group 16"/>
          <p:cNvGrpSpPr/>
          <p:nvPr/>
        </p:nvGrpSpPr>
        <p:grpSpPr>
          <a:xfrm>
            <a:off x="7323827" y="2518914"/>
            <a:ext cx="1362974" cy="1446550"/>
            <a:chOff x="7315201" y="2518914"/>
            <a:chExt cx="1362974" cy="1446550"/>
          </a:xfrm>
        </p:grpSpPr>
        <p:sp>
          <p:nvSpPr>
            <p:cNvPr id="6" name="TextBox 5"/>
            <p:cNvSpPr txBox="1"/>
            <p:nvPr/>
          </p:nvSpPr>
          <p:spPr>
            <a:xfrm>
              <a:off x="7315201" y="2518914"/>
              <a:ext cx="1362974" cy="1446550"/>
            </a:xfrm>
            <a:prstGeom prst="rect">
              <a:avLst/>
            </a:prstGeom>
            <a:noFill/>
          </p:spPr>
          <p:txBody>
            <a:bodyPr wrap="square" rtlCol="0">
              <a:spAutoFit/>
            </a:bodyPr>
            <a:lstStyle/>
            <a:p>
              <a:r>
                <a:rPr lang="en-US" sz="4400" dirty="0"/>
                <a:t>   38</a:t>
              </a:r>
            </a:p>
            <a:p>
              <a:r>
                <a:rPr lang="en-US" sz="4400" dirty="0"/>
                <a:t>+57</a:t>
              </a:r>
            </a:p>
          </p:txBody>
        </p:sp>
        <p:cxnSp>
          <p:nvCxnSpPr>
            <p:cNvPr id="8" name="Straight Connector 7"/>
            <p:cNvCxnSpPr/>
            <p:nvPr/>
          </p:nvCxnSpPr>
          <p:spPr>
            <a:xfrm>
              <a:off x="7453221" y="3925019"/>
              <a:ext cx="1078302" cy="1"/>
            </a:xfrm>
            <a:prstGeom prst="line">
              <a:avLst/>
            </a:prstGeom>
          </p:spPr>
          <p:style>
            <a:lnRef idx="2">
              <a:schemeClr val="dk1"/>
            </a:lnRef>
            <a:fillRef idx="0">
              <a:schemeClr val="dk1"/>
            </a:fillRef>
            <a:effectRef idx="1">
              <a:schemeClr val="dk1"/>
            </a:effectRef>
            <a:fontRef idx="minor">
              <a:schemeClr val="tx1"/>
            </a:fontRef>
          </p:style>
        </p:cxnSp>
      </p:grpSp>
      <p:grpSp>
        <p:nvGrpSpPr>
          <p:cNvPr id="16" name="Group 15"/>
          <p:cNvGrpSpPr/>
          <p:nvPr/>
        </p:nvGrpSpPr>
        <p:grpSpPr>
          <a:xfrm>
            <a:off x="8436634" y="2518914"/>
            <a:ext cx="2009956" cy="2123658"/>
            <a:chOff x="8436634" y="2518914"/>
            <a:chExt cx="2009956" cy="2123658"/>
          </a:xfrm>
        </p:grpSpPr>
        <p:sp>
          <p:nvSpPr>
            <p:cNvPr id="13" name="TextBox 12"/>
            <p:cNvSpPr txBox="1"/>
            <p:nvPr/>
          </p:nvSpPr>
          <p:spPr>
            <a:xfrm>
              <a:off x="8436634" y="2518914"/>
              <a:ext cx="2009956" cy="2123658"/>
            </a:xfrm>
            <a:prstGeom prst="rect">
              <a:avLst/>
            </a:prstGeom>
            <a:noFill/>
          </p:spPr>
          <p:txBody>
            <a:bodyPr wrap="square" rtlCol="0">
              <a:spAutoFit/>
            </a:bodyPr>
            <a:lstStyle/>
            <a:p>
              <a:r>
                <a:rPr lang="en-US" sz="4400" dirty="0"/>
                <a:t>= </a:t>
              </a:r>
              <a:r>
                <a:rPr lang="en-US" sz="4400" dirty="0">
                  <a:solidFill>
                    <a:srgbClr val="0070C0"/>
                  </a:solidFill>
                </a:rPr>
                <a:t>30</a:t>
              </a:r>
              <a:r>
                <a:rPr lang="en-US" sz="4400" dirty="0"/>
                <a:t> + </a:t>
              </a:r>
              <a:r>
                <a:rPr lang="en-US" sz="4400" dirty="0">
                  <a:solidFill>
                    <a:srgbClr val="FF0000"/>
                  </a:solidFill>
                </a:rPr>
                <a:t>8</a:t>
              </a:r>
            </a:p>
            <a:p>
              <a:r>
                <a:rPr lang="en-US" sz="4400" dirty="0"/>
                <a:t>= </a:t>
              </a:r>
              <a:r>
                <a:rPr lang="en-US" sz="4400" dirty="0">
                  <a:solidFill>
                    <a:srgbClr val="0070C0"/>
                  </a:solidFill>
                </a:rPr>
                <a:t>50</a:t>
              </a:r>
              <a:r>
                <a:rPr lang="en-US" sz="4400" dirty="0"/>
                <a:t> + </a:t>
              </a:r>
              <a:r>
                <a:rPr lang="en-US" sz="4400" dirty="0">
                  <a:solidFill>
                    <a:srgbClr val="FF0000"/>
                  </a:solidFill>
                </a:rPr>
                <a:t>7</a:t>
              </a:r>
            </a:p>
            <a:p>
              <a:endParaRPr lang="en-US" sz="4400" dirty="0"/>
            </a:p>
          </p:txBody>
        </p:sp>
        <p:cxnSp>
          <p:nvCxnSpPr>
            <p:cNvPr id="15" name="Straight Connector 14"/>
            <p:cNvCxnSpPr/>
            <p:nvPr/>
          </p:nvCxnSpPr>
          <p:spPr>
            <a:xfrm>
              <a:off x="8635041" y="3925019"/>
              <a:ext cx="1708031" cy="0"/>
            </a:xfrm>
            <a:prstGeom prst="line">
              <a:avLst/>
            </a:prstGeom>
          </p:spPr>
          <p:style>
            <a:lnRef idx="2">
              <a:schemeClr val="dk1"/>
            </a:lnRef>
            <a:fillRef idx="0">
              <a:schemeClr val="dk1"/>
            </a:fillRef>
            <a:effectRef idx="1">
              <a:schemeClr val="dk1"/>
            </a:effectRef>
            <a:fontRef idx="minor">
              <a:schemeClr val="tx1"/>
            </a:fontRef>
          </p:style>
        </p:cxnSp>
      </p:grpSp>
      <p:sp>
        <p:nvSpPr>
          <p:cNvPr id="18" name="TextBox 17"/>
          <p:cNvSpPr txBox="1"/>
          <p:nvPr/>
        </p:nvSpPr>
        <p:spPr>
          <a:xfrm>
            <a:off x="8773064" y="3925019"/>
            <a:ext cx="1958197" cy="769441"/>
          </a:xfrm>
          <a:prstGeom prst="rect">
            <a:avLst/>
          </a:prstGeom>
          <a:noFill/>
        </p:spPr>
        <p:txBody>
          <a:bodyPr wrap="square" rtlCol="0">
            <a:spAutoFit/>
          </a:bodyPr>
          <a:lstStyle/>
          <a:p>
            <a:r>
              <a:rPr lang="en-US" sz="4400" dirty="0">
                <a:solidFill>
                  <a:srgbClr val="0070C0"/>
                </a:solidFill>
              </a:rPr>
              <a:t>80 + </a:t>
            </a:r>
            <a:r>
              <a:rPr lang="en-US" sz="4400" dirty="0">
                <a:solidFill>
                  <a:srgbClr val="FF0000"/>
                </a:solidFill>
              </a:rPr>
              <a:t>15</a:t>
            </a:r>
          </a:p>
        </p:txBody>
      </p:sp>
      <p:sp>
        <p:nvSpPr>
          <p:cNvPr id="19" name="TextBox 18"/>
          <p:cNvSpPr txBox="1"/>
          <p:nvPr/>
        </p:nvSpPr>
        <p:spPr>
          <a:xfrm>
            <a:off x="10466431" y="3887826"/>
            <a:ext cx="1233577" cy="769441"/>
          </a:xfrm>
          <a:prstGeom prst="rect">
            <a:avLst/>
          </a:prstGeom>
          <a:noFill/>
        </p:spPr>
        <p:txBody>
          <a:bodyPr wrap="square" rtlCol="0">
            <a:spAutoFit/>
          </a:bodyPr>
          <a:lstStyle/>
          <a:p>
            <a:r>
              <a:rPr lang="en-US" sz="4400" dirty="0"/>
              <a:t>= </a:t>
            </a:r>
            <a:r>
              <a:rPr lang="en-US" sz="4400" dirty="0">
                <a:solidFill>
                  <a:srgbClr val="7030A0"/>
                </a:solidFill>
              </a:rPr>
              <a:t>95</a:t>
            </a:r>
          </a:p>
        </p:txBody>
      </p:sp>
      <p:sp>
        <p:nvSpPr>
          <p:cNvPr id="20" name="TextBox 19"/>
          <p:cNvSpPr txBox="1"/>
          <p:nvPr/>
        </p:nvSpPr>
        <p:spPr>
          <a:xfrm>
            <a:off x="690113" y="5408762"/>
            <a:ext cx="6875254" cy="923330"/>
          </a:xfrm>
          <a:prstGeom prst="rect">
            <a:avLst/>
          </a:prstGeom>
          <a:noFill/>
        </p:spPr>
        <p:txBody>
          <a:bodyPr wrap="square" rtlCol="0">
            <a:spAutoFit/>
          </a:bodyPr>
          <a:lstStyle/>
          <a:p>
            <a:r>
              <a:rPr lang="en-US" dirty="0"/>
              <a:t>*This is similar to mental math or “Show all totals”, but instead you add the tens and ones in your head and just record the sums of the part.</a:t>
            </a:r>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7443" y="4518418"/>
            <a:ext cx="1222098" cy="2036831"/>
          </a:xfrm>
          <a:prstGeom prst="rect">
            <a:avLst/>
          </a:prstGeom>
        </p:spPr>
      </p:pic>
    </p:spTree>
    <p:extLst>
      <p:ext uri="{BB962C8B-B14F-4D97-AF65-F5344CB8AC3E}">
        <p14:creationId xmlns:p14="http://schemas.microsoft.com/office/powerpoint/2010/main" val="616456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0" nodeType="clickEffect">
                                  <p:stCondLst>
                                    <p:cond delay="0"/>
                                  </p:stCondLst>
                                  <p:childTnLst>
                                    <p:animEffect transition="out" filter="fade">
                                      <p:cBhvr>
                                        <p:cTn id="10" dur="500"/>
                                        <p:tgtEl>
                                          <p:spTgt spid="4"/>
                                        </p:tgtEl>
                                      </p:cBhvr>
                                    </p:animEffect>
                                    <p:set>
                                      <p:cBhvr>
                                        <p:cTn id="11" dur="1" fill="hold">
                                          <p:stCondLst>
                                            <p:cond delay="499"/>
                                          </p:stCondLst>
                                        </p:cTn>
                                        <p:tgtEl>
                                          <p:spTgt spid="4"/>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9"/>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0"/>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8" grpId="0"/>
      <p:bldP spid="19" grpId="0"/>
      <p:bldP spid="2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Expanded method- three digit numbers</a:t>
            </a:r>
          </a:p>
        </p:txBody>
      </p:sp>
      <p:sp>
        <p:nvSpPr>
          <p:cNvPr id="4" name="TextBox 3"/>
          <p:cNvSpPr txBox="1"/>
          <p:nvPr/>
        </p:nvSpPr>
        <p:spPr>
          <a:xfrm>
            <a:off x="4580626" y="1771020"/>
            <a:ext cx="2898475" cy="769441"/>
          </a:xfrm>
          <a:prstGeom prst="rect">
            <a:avLst/>
          </a:prstGeom>
          <a:noFill/>
        </p:spPr>
        <p:txBody>
          <a:bodyPr wrap="square" rtlCol="0">
            <a:spAutoFit/>
          </a:bodyPr>
          <a:lstStyle/>
          <a:p>
            <a:r>
              <a:rPr lang="en-US" sz="4400" dirty="0"/>
              <a:t>238 + 657 =</a:t>
            </a:r>
          </a:p>
        </p:txBody>
      </p:sp>
      <p:sp>
        <p:nvSpPr>
          <p:cNvPr id="3" name="TextBox 2"/>
          <p:cNvSpPr txBox="1"/>
          <p:nvPr/>
        </p:nvSpPr>
        <p:spPr>
          <a:xfrm>
            <a:off x="2967486" y="2967487"/>
            <a:ext cx="7099539" cy="2123658"/>
          </a:xfrm>
          <a:prstGeom prst="rect">
            <a:avLst/>
          </a:prstGeom>
          <a:noFill/>
        </p:spPr>
        <p:txBody>
          <a:bodyPr wrap="square" rtlCol="0">
            <a:spAutoFit/>
          </a:bodyPr>
          <a:lstStyle/>
          <a:p>
            <a:r>
              <a:rPr lang="en-US" sz="4400" dirty="0"/>
              <a:t>   238 = 200 + 30 + 8</a:t>
            </a:r>
          </a:p>
          <a:p>
            <a:r>
              <a:rPr lang="en-US" sz="4400" dirty="0"/>
              <a:t>+ 657 = 600 + 50 + 7</a:t>
            </a:r>
          </a:p>
          <a:p>
            <a:r>
              <a:rPr lang="en-US" sz="4400" dirty="0"/>
              <a:t>                800 + 80 + 15= 895 </a:t>
            </a:r>
          </a:p>
        </p:txBody>
      </p:sp>
      <p:cxnSp>
        <p:nvCxnSpPr>
          <p:cNvPr id="9" name="Straight Connector 8"/>
          <p:cNvCxnSpPr/>
          <p:nvPr/>
        </p:nvCxnSpPr>
        <p:spPr>
          <a:xfrm flipV="1">
            <a:off x="2993366" y="4339087"/>
            <a:ext cx="4796287" cy="25879"/>
          </a:xfrm>
          <a:prstGeom prst="line">
            <a:avLst/>
          </a:prstGeom>
          <a:ln w="38100">
            <a:solidFill>
              <a:schemeClr val="tx1"/>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23731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58240" y="462951"/>
            <a:ext cx="9875520" cy="1356360"/>
          </a:xfrm>
        </p:spPr>
        <p:txBody>
          <a:bodyPr/>
          <a:lstStyle/>
          <a:p>
            <a:r>
              <a:rPr lang="en-US" dirty="0"/>
              <a:t>Standards Progression:</a:t>
            </a:r>
            <a:br>
              <a:rPr lang="en-US" dirty="0"/>
            </a:br>
            <a:r>
              <a:rPr lang="en-US" dirty="0"/>
              <a:t>Operations and Algebraic Thinking</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39307046"/>
              </p:ext>
            </p:extLst>
          </p:nvPr>
        </p:nvGraphicFramePr>
        <p:xfrm>
          <a:off x="621101" y="2074863"/>
          <a:ext cx="10834778" cy="4124960"/>
        </p:xfrm>
        <a:graphic>
          <a:graphicData uri="http://schemas.openxmlformats.org/drawingml/2006/table">
            <a:tbl>
              <a:tblPr firstRow="1" bandRow="1">
                <a:tableStyleId>{5C22544A-7EE6-4342-B048-85BDC9FD1C3A}</a:tableStyleId>
              </a:tblPr>
              <a:tblGrid>
                <a:gridCol w="5417389">
                  <a:extLst>
                    <a:ext uri="{9D8B030D-6E8A-4147-A177-3AD203B41FA5}">
                      <a16:colId xmlns:a16="http://schemas.microsoft.com/office/drawing/2014/main" xmlns="" val="20000"/>
                    </a:ext>
                  </a:extLst>
                </a:gridCol>
                <a:gridCol w="5417389">
                  <a:extLst>
                    <a:ext uri="{9D8B030D-6E8A-4147-A177-3AD203B41FA5}">
                      <a16:colId xmlns:a16="http://schemas.microsoft.com/office/drawing/2014/main" xmlns="" val="20001"/>
                    </a:ext>
                  </a:extLst>
                </a:gridCol>
              </a:tblGrid>
              <a:tr h="370840">
                <a:tc>
                  <a:txBody>
                    <a:bodyPr/>
                    <a:lstStyle/>
                    <a:p>
                      <a:pPr algn="ctr"/>
                      <a:r>
                        <a:rPr lang="en-US" dirty="0"/>
                        <a:t>First Grade</a:t>
                      </a:r>
                    </a:p>
                  </a:txBody>
                  <a:tcPr/>
                </a:tc>
                <a:tc>
                  <a:txBody>
                    <a:bodyPr/>
                    <a:lstStyle/>
                    <a:p>
                      <a:pPr algn="ctr"/>
                      <a:r>
                        <a:rPr lang="en-US" dirty="0"/>
                        <a:t>Second Grade</a:t>
                      </a:r>
                    </a:p>
                  </a:txBody>
                  <a:tcPr/>
                </a:tc>
                <a:extLst>
                  <a:ext uri="{0D108BD9-81ED-4DB2-BD59-A6C34878D82A}">
                    <a16:rowId xmlns:a16="http://schemas.microsoft.com/office/drawing/2014/main" xmlns="" val="10000"/>
                  </a:ext>
                </a:extLst>
              </a:tr>
              <a:tr h="370840">
                <a:tc>
                  <a:txBody>
                    <a:bodyPr/>
                    <a:lstStyle/>
                    <a:p>
                      <a:r>
                        <a:rPr lang="en-US" sz="1200" kern="1200" dirty="0">
                          <a:solidFill>
                            <a:schemeClr val="dk1"/>
                          </a:solidFill>
                          <a:effectLst/>
                          <a:latin typeface="+mn-lt"/>
                          <a:ea typeface="+mn-ea"/>
                          <a:cs typeface="+mn-cs"/>
                        </a:rPr>
                        <a:t>1.OA.3 Apply properties of operations as strategies to add and subtract. Examples: If 8 + 3 = 11 is known, then 3 + 8 = 11 is also known. </a:t>
                      </a:r>
                      <a:endParaRPr lang="en-US" sz="1200" dirty="0"/>
                    </a:p>
                  </a:txBody>
                  <a:tcPr/>
                </a:tc>
                <a:tc>
                  <a:txBody>
                    <a:bodyPr/>
                    <a:lstStyle/>
                    <a:p>
                      <a:r>
                        <a:rPr lang="en-US" sz="1200" kern="1200" dirty="0">
                          <a:solidFill>
                            <a:schemeClr val="dk1"/>
                          </a:solidFill>
                          <a:effectLst/>
                          <a:latin typeface="+mn-lt"/>
                          <a:ea typeface="+mn-ea"/>
                          <a:cs typeface="+mn-cs"/>
                        </a:rPr>
                        <a:t>2.OA.2. Fluently add and subtract within 20 using mental strategies</a:t>
                      </a:r>
                    </a:p>
                    <a:p>
                      <a:r>
                        <a:rPr lang="en-US" sz="1200" kern="1200" dirty="0">
                          <a:solidFill>
                            <a:schemeClr val="dk1"/>
                          </a:solidFill>
                          <a:effectLst/>
                          <a:latin typeface="+mn-lt"/>
                          <a:ea typeface="+mn-ea"/>
                          <a:cs typeface="+mn-cs"/>
                        </a:rPr>
                        <a:t>By end of Grade 2, know from memory all sums of two one-digit numbers.</a:t>
                      </a:r>
                    </a:p>
                    <a:p>
                      <a:endParaRPr lang="en-US" sz="1200" dirty="0"/>
                    </a:p>
                  </a:txBody>
                  <a:tcPr/>
                </a:tc>
                <a:extLst>
                  <a:ext uri="{0D108BD9-81ED-4DB2-BD59-A6C34878D82A}">
                    <a16:rowId xmlns:a16="http://schemas.microsoft.com/office/drawing/2014/main" xmlns="" val="10001"/>
                  </a:ext>
                </a:extLst>
              </a:tr>
              <a:tr h="370840">
                <a:tc>
                  <a:txBody>
                    <a:bodyPr/>
                    <a:lstStyle/>
                    <a:p>
                      <a:r>
                        <a:rPr lang="en-US" sz="1200" kern="1200" dirty="0">
                          <a:solidFill>
                            <a:schemeClr val="dk1"/>
                          </a:solidFill>
                          <a:effectLst/>
                          <a:latin typeface="+mn-lt"/>
                          <a:ea typeface="+mn-ea"/>
                          <a:cs typeface="+mn-cs"/>
                        </a:rPr>
                        <a:t>1.OA.4 Understand subtraction as an unknown-addend problem. For example, subtract 10 – 8 by finding the number that makes 10 when added to 8. Add and subtract within 20.</a:t>
                      </a:r>
                      <a:endParaRPr lang="en-US" sz="1200" dirty="0"/>
                    </a:p>
                  </a:txBody>
                  <a:tcPr/>
                </a:tc>
                <a:tc>
                  <a:txBody>
                    <a:bodyPr/>
                    <a:lstStyle/>
                    <a:p>
                      <a:endParaRPr lang="en-US" sz="1200"/>
                    </a:p>
                  </a:txBody>
                  <a:tcPr/>
                </a:tc>
                <a:extLst>
                  <a:ext uri="{0D108BD9-81ED-4DB2-BD59-A6C34878D82A}">
                    <a16:rowId xmlns:a16="http://schemas.microsoft.com/office/drawing/2014/main" xmlns=""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1.OA.5 Relate counting to addition and subtraction (e.g., by counting on 2 to add 2).</a:t>
                      </a:r>
                      <a:endParaRPr lang="en-US" sz="1200" dirty="0"/>
                    </a:p>
                  </a:txBody>
                  <a:tcPr/>
                </a:tc>
                <a:tc>
                  <a:txBody>
                    <a:bodyPr/>
                    <a:lstStyle/>
                    <a:p>
                      <a:endParaRPr lang="en-US" sz="1200" dirty="0"/>
                    </a:p>
                  </a:txBody>
                  <a:tcPr/>
                </a:tc>
                <a:extLst>
                  <a:ext uri="{0D108BD9-81ED-4DB2-BD59-A6C34878D82A}">
                    <a16:rowId xmlns:a16="http://schemas.microsoft.com/office/drawing/2014/main" xmlns=""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1.OA.6 Add and subtract within 20, demonstrating fluency for addition and subtraction within 10. Use strategies such as counting on; making ten; decomposing a number leading to a ten; using the relationship between addition and subtraction; and creating equivalent but easier or known sums.</a:t>
                      </a:r>
                      <a:endParaRPr lang="en-US" sz="1200" dirty="0"/>
                    </a:p>
                  </a:txBody>
                  <a:tcPr/>
                </a:tc>
                <a:tc>
                  <a:txBody>
                    <a:bodyPr/>
                    <a:lstStyle/>
                    <a:p>
                      <a:endParaRPr lang="en-US" sz="1200" dirty="0"/>
                    </a:p>
                  </a:txBody>
                  <a:tcPr/>
                </a:tc>
                <a:extLst>
                  <a:ext uri="{0D108BD9-81ED-4DB2-BD59-A6C34878D82A}">
                    <a16:rowId xmlns:a16="http://schemas.microsoft.com/office/drawing/2014/main" xmlns="" val="100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1.OA.7 Understand the meaning of the equal sign, and determine if equations involving addition and subtraction are true or false. </a:t>
                      </a:r>
                      <a:endParaRPr lang="en-US" sz="1200" dirty="0"/>
                    </a:p>
                  </a:txBody>
                  <a:tcPr/>
                </a:tc>
                <a:tc>
                  <a:txBody>
                    <a:bodyPr/>
                    <a:lstStyle/>
                    <a:p>
                      <a:endParaRPr lang="en-US" sz="1200" dirty="0"/>
                    </a:p>
                  </a:txBody>
                  <a:tcPr/>
                </a:tc>
                <a:extLst>
                  <a:ext uri="{0D108BD9-81ED-4DB2-BD59-A6C34878D82A}">
                    <a16:rowId xmlns:a16="http://schemas.microsoft.com/office/drawing/2014/main" xmlns="" val="100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1.OA.8 Determine the unknown whole number in an addition or subtraction equation relating three whole numbers. For example, determine the unknown number that makes the equation true in each of the equations 8 + ? = 11, 5 = _ – 3, 6 + 6 = _.</a:t>
                      </a:r>
                      <a:endParaRPr lang="en-US" sz="1200" dirty="0"/>
                    </a:p>
                  </a:txBody>
                  <a:tcPr/>
                </a:tc>
                <a:tc>
                  <a:txBody>
                    <a:bodyPr/>
                    <a:lstStyle/>
                    <a:p>
                      <a:endParaRPr lang="en-US" sz="1200" dirty="0"/>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3168352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Drawing</a:t>
            </a:r>
          </a:p>
        </p:txBody>
      </p:sp>
      <p:sp>
        <p:nvSpPr>
          <p:cNvPr id="4" name="TextBox 3"/>
          <p:cNvSpPr txBox="1"/>
          <p:nvPr/>
        </p:nvSpPr>
        <p:spPr>
          <a:xfrm>
            <a:off x="7332454" y="1287780"/>
            <a:ext cx="2372264" cy="769441"/>
          </a:xfrm>
          <a:prstGeom prst="rect">
            <a:avLst/>
          </a:prstGeom>
          <a:noFill/>
        </p:spPr>
        <p:txBody>
          <a:bodyPr wrap="square" rtlCol="0">
            <a:spAutoFit/>
          </a:bodyPr>
          <a:lstStyle/>
          <a:p>
            <a:r>
              <a:rPr lang="en-US" sz="4400" dirty="0"/>
              <a:t>25 + 47 =</a:t>
            </a:r>
          </a:p>
        </p:txBody>
      </p:sp>
      <p:sp>
        <p:nvSpPr>
          <p:cNvPr id="5" name="TextBox 4"/>
          <p:cNvSpPr txBox="1"/>
          <p:nvPr/>
        </p:nvSpPr>
        <p:spPr>
          <a:xfrm>
            <a:off x="681487" y="1965960"/>
            <a:ext cx="5641675" cy="3139321"/>
          </a:xfrm>
          <a:prstGeom prst="rect">
            <a:avLst/>
          </a:prstGeom>
          <a:noFill/>
        </p:spPr>
        <p:txBody>
          <a:bodyPr wrap="square" rtlCol="0">
            <a:spAutoFit/>
          </a:bodyPr>
          <a:lstStyle/>
          <a:p>
            <a:r>
              <a:rPr lang="en-US" dirty="0"/>
              <a:t>First draw a “T” “O” chart. “T” represents tens, “O” represents ones.</a:t>
            </a:r>
          </a:p>
          <a:p>
            <a:endParaRPr lang="en-US" dirty="0"/>
          </a:p>
          <a:p>
            <a:r>
              <a:rPr lang="en-US" dirty="0"/>
              <a:t>Next, draw your place value pieces to represent the tens and ones from each number. Lines mean tens, circles mean ones.</a:t>
            </a:r>
          </a:p>
          <a:p>
            <a:endParaRPr lang="en-US" dirty="0"/>
          </a:p>
          <a:p>
            <a:r>
              <a:rPr lang="en-US" dirty="0"/>
              <a:t>Then, look to see if you can make a group of ten.  If you can, circle it and add the ten to the “T” side of your chart.</a:t>
            </a:r>
          </a:p>
          <a:p>
            <a:endParaRPr lang="en-US" dirty="0"/>
          </a:p>
          <a:p>
            <a:r>
              <a:rPr lang="en-US" dirty="0"/>
              <a:t>Last, add up your tens and ones and you will find the sum.</a:t>
            </a:r>
          </a:p>
        </p:txBody>
      </p:sp>
      <p:grpSp>
        <p:nvGrpSpPr>
          <p:cNvPr id="17" name="Group 16"/>
          <p:cNvGrpSpPr/>
          <p:nvPr/>
        </p:nvGrpSpPr>
        <p:grpSpPr>
          <a:xfrm>
            <a:off x="7686136" y="2186113"/>
            <a:ext cx="2786331" cy="4240566"/>
            <a:chOff x="7686136" y="2186113"/>
            <a:chExt cx="2786331" cy="4240566"/>
          </a:xfrm>
        </p:grpSpPr>
        <p:cxnSp>
          <p:nvCxnSpPr>
            <p:cNvPr id="7" name="Straight Connector 6"/>
            <p:cNvCxnSpPr/>
            <p:nvPr/>
          </p:nvCxnSpPr>
          <p:spPr>
            <a:xfrm flipV="1">
              <a:off x="8997351" y="2277374"/>
              <a:ext cx="17253" cy="414930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7686136" y="2820838"/>
              <a:ext cx="2786331" cy="862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186467" y="2186113"/>
              <a:ext cx="2286000" cy="769441"/>
            </a:xfrm>
            <a:prstGeom prst="rect">
              <a:avLst/>
            </a:prstGeom>
            <a:noFill/>
          </p:spPr>
          <p:txBody>
            <a:bodyPr wrap="square" rtlCol="0">
              <a:spAutoFit/>
            </a:bodyPr>
            <a:lstStyle/>
            <a:p>
              <a:r>
                <a:rPr lang="en-US" sz="4400" dirty="0"/>
                <a:t>T	  	  O</a:t>
              </a:r>
            </a:p>
          </p:txBody>
        </p:sp>
      </p:grpSp>
      <p:cxnSp>
        <p:nvCxnSpPr>
          <p:cNvPr id="26" name="Straight Connector 25"/>
          <p:cNvCxnSpPr/>
          <p:nvPr/>
        </p:nvCxnSpPr>
        <p:spPr>
          <a:xfrm>
            <a:off x="8583283" y="3688398"/>
            <a:ext cx="0" cy="507748"/>
          </a:xfrm>
          <a:prstGeom prst="line">
            <a:avLst/>
          </a:prstGeom>
          <a:ln w="38100">
            <a:solidFill>
              <a:srgbClr val="FFC000"/>
            </a:solidFill>
          </a:ln>
        </p:spPr>
        <p:style>
          <a:lnRef idx="1">
            <a:schemeClr val="accent4"/>
          </a:lnRef>
          <a:fillRef idx="0">
            <a:schemeClr val="accent4"/>
          </a:fillRef>
          <a:effectRef idx="0">
            <a:schemeClr val="accent4"/>
          </a:effectRef>
          <a:fontRef idx="minor">
            <a:schemeClr val="tx1"/>
          </a:fontRef>
        </p:style>
      </p:cxnSp>
      <p:grpSp>
        <p:nvGrpSpPr>
          <p:cNvPr id="39" name="Group 38"/>
          <p:cNvGrpSpPr/>
          <p:nvPr/>
        </p:nvGrpSpPr>
        <p:grpSpPr>
          <a:xfrm>
            <a:off x="7798279" y="3027872"/>
            <a:ext cx="2658374" cy="507748"/>
            <a:chOff x="7798279" y="3027872"/>
            <a:chExt cx="2658374" cy="507748"/>
          </a:xfrm>
        </p:grpSpPr>
        <p:cxnSp>
          <p:nvCxnSpPr>
            <p:cNvPr id="19" name="Straight Connector 18"/>
            <p:cNvCxnSpPr/>
            <p:nvPr/>
          </p:nvCxnSpPr>
          <p:spPr>
            <a:xfrm>
              <a:off x="7798279" y="3027872"/>
              <a:ext cx="0" cy="507748"/>
            </a:xfrm>
            <a:prstGeom prst="line">
              <a:avLst/>
            </a:prstGeom>
            <a:ln w="38100">
              <a:solidFill>
                <a:srgbClr val="0070C0"/>
              </a:solidFill>
            </a:ln>
          </p:spPr>
          <p:style>
            <a:lnRef idx="1">
              <a:schemeClr val="accent4"/>
            </a:lnRef>
            <a:fillRef idx="0">
              <a:schemeClr val="accent4"/>
            </a:fillRef>
            <a:effectRef idx="0">
              <a:schemeClr val="accent4"/>
            </a:effectRef>
            <a:fontRef idx="minor">
              <a:schemeClr val="tx1"/>
            </a:fontRef>
          </p:style>
        </p:cxnSp>
        <p:cxnSp>
          <p:nvCxnSpPr>
            <p:cNvPr id="21" name="Straight Connector 20"/>
            <p:cNvCxnSpPr/>
            <p:nvPr/>
          </p:nvCxnSpPr>
          <p:spPr>
            <a:xfrm>
              <a:off x="7950679" y="3027872"/>
              <a:ext cx="0" cy="507748"/>
            </a:xfrm>
            <a:prstGeom prst="line">
              <a:avLst/>
            </a:prstGeom>
            <a:ln w="38100">
              <a:solidFill>
                <a:srgbClr val="0070C0"/>
              </a:solidFill>
            </a:ln>
          </p:spPr>
          <p:style>
            <a:lnRef idx="1">
              <a:schemeClr val="accent4"/>
            </a:lnRef>
            <a:fillRef idx="0">
              <a:schemeClr val="accent4"/>
            </a:fillRef>
            <a:effectRef idx="0">
              <a:schemeClr val="accent4"/>
            </a:effectRef>
            <a:fontRef idx="minor">
              <a:schemeClr val="tx1"/>
            </a:fontRef>
          </p:style>
        </p:cxnSp>
        <p:sp>
          <p:nvSpPr>
            <p:cNvPr id="27" name="Oval 26"/>
            <p:cNvSpPr/>
            <p:nvPr/>
          </p:nvSpPr>
          <p:spPr>
            <a:xfrm>
              <a:off x="9167007" y="3103475"/>
              <a:ext cx="181154" cy="1972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9441613" y="3107360"/>
              <a:ext cx="181154" cy="1972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9716219" y="3087231"/>
              <a:ext cx="181154" cy="1972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10275499" y="3089188"/>
              <a:ext cx="181154" cy="1972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9990825" y="3081391"/>
              <a:ext cx="181154" cy="1972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p:cNvGrpSpPr/>
          <p:nvPr/>
        </p:nvGrpSpPr>
        <p:grpSpPr>
          <a:xfrm>
            <a:off x="7798279" y="3688398"/>
            <a:ext cx="2659813" cy="507748"/>
            <a:chOff x="7798279" y="3688398"/>
            <a:chExt cx="2659813" cy="507748"/>
          </a:xfrm>
        </p:grpSpPr>
        <p:cxnSp>
          <p:nvCxnSpPr>
            <p:cNvPr id="22" name="Straight Connector 21"/>
            <p:cNvCxnSpPr/>
            <p:nvPr/>
          </p:nvCxnSpPr>
          <p:spPr>
            <a:xfrm>
              <a:off x="7798279" y="3688398"/>
              <a:ext cx="0" cy="507748"/>
            </a:xfrm>
            <a:prstGeom prst="line">
              <a:avLst/>
            </a:prstGeom>
            <a:ln w="38100">
              <a:solidFill>
                <a:srgbClr val="0070C0"/>
              </a:solidFill>
            </a:ln>
          </p:spPr>
          <p:style>
            <a:lnRef idx="1">
              <a:schemeClr val="accent4"/>
            </a:lnRef>
            <a:fillRef idx="0">
              <a:schemeClr val="accent4"/>
            </a:fillRef>
            <a:effectRef idx="0">
              <a:schemeClr val="accent4"/>
            </a:effectRef>
            <a:fontRef idx="minor">
              <a:schemeClr val="tx1"/>
            </a:fontRef>
          </p:style>
        </p:cxnSp>
        <p:cxnSp>
          <p:nvCxnSpPr>
            <p:cNvPr id="23" name="Straight Connector 22"/>
            <p:cNvCxnSpPr/>
            <p:nvPr/>
          </p:nvCxnSpPr>
          <p:spPr>
            <a:xfrm>
              <a:off x="7959305" y="3688398"/>
              <a:ext cx="0" cy="507748"/>
            </a:xfrm>
            <a:prstGeom prst="line">
              <a:avLst/>
            </a:prstGeom>
            <a:ln w="38100">
              <a:solidFill>
                <a:srgbClr val="0070C0"/>
              </a:solidFill>
            </a:ln>
          </p:spPr>
          <p:style>
            <a:lnRef idx="1">
              <a:schemeClr val="accent4"/>
            </a:lnRef>
            <a:fillRef idx="0">
              <a:schemeClr val="accent4"/>
            </a:fillRef>
            <a:effectRef idx="0">
              <a:schemeClr val="accent4"/>
            </a:effectRef>
            <a:fontRef idx="minor">
              <a:schemeClr val="tx1"/>
            </a:fontRef>
          </p:style>
        </p:cxnSp>
        <p:cxnSp>
          <p:nvCxnSpPr>
            <p:cNvPr id="24" name="Straight Connector 23"/>
            <p:cNvCxnSpPr/>
            <p:nvPr/>
          </p:nvCxnSpPr>
          <p:spPr>
            <a:xfrm>
              <a:off x="8114581" y="3688398"/>
              <a:ext cx="0" cy="507748"/>
            </a:xfrm>
            <a:prstGeom prst="line">
              <a:avLst/>
            </a:prstGeom>
            <a:ln w="38100">
              <a:solidFill>
                <a:srgbClr val="0070C0"/>
              </a:solidFill>
            </a:ln>
          </p:spPr>
          <p:style>
            <a:lnRef idx="1">
              <a:schemeClr val="accent4"/>
            </a:lnRef>
            <a:fillRef idx="0">
              <a:schemeClr val="accent4"/>
            </a:fillRef>
            <a:effectRef idx="0">
              <a:schemeClr val="accent4"/>
            </a:effectRef>
            <a:fontRef idx="minor">
              <a:schemeClr val="tx1"/>
            </a:fontRef>
          </p:style>
        </p:cxnSp>
        <p:cxnSp>
          <p:nvCxnSpPr>
            <p:cNvPr id="25" name="Straight Connector 24"/>
            <p:cNvCxnSpPr/>
            <p:nvPr/>
          </p:nvCxnSpPr>
          <p:spPr>
            <a:xfrm>
              <a:off x="8275607" y="3688398"/>
              <a:ext cx="0" cy="507748"/>
            </a:xfrm>
            <a:prstGeom prst="line">
              <a:avLst/>
            </a:prstGeom>
            <a:ln w="38100">
              <a:solidFill>
                <a:srgbClr val="0070C0"/>
              </a:solidFill>
            </a:ln>
          </p:spPr>
          <p:style>
            <a:lnRef idx="1">
              <a:schemeClr val="accent4"/>
            </a:lnRef>
            <a:fillRef idx="0">
              <a:schemeClr val="accent4"/>
            </a:fillRef>
            <a:effectRef idx="0">
              <a:schemeClr val="accent4"/>
            </a:effectRef>
            <a:fontRef idx="minor">
              <a:schemeClr val="tx1"/>
            </a:fontRef>
          </p:style>
        </p:cxnSp>
        <p:sp>
          <p:nvSpPr>
            <p:cNvPr id="32" name="Oval 31"/>
            <p:cNvSpPr/>
            <p:nvPr/>
          </p:nvSpPr>
          <p:spPr>
            <a:xfrm>
              <a:off x="9167725" y="3745050"/>
              <a:ext cx="181154" cy="1972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9450239" y="3745050"/>
              <a:ext cx="181154" cy="1972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9704718" y="3745050"/>
              <a:ext cx="181154" cy="1972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9990825" y="3745050"/>
              <a:ext cx="181154" cy="1972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10276938" y="3745050"/>
              <a:ext cx="181154" cy="1972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9178507" y="3998924"/>
              <a:ext cx="181154" cy="1972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9461742" y="3998924"/>
              <a:ext cx="181154" cy="1972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Freeform 40"/>
          <p:cNvSpPr/>
          <p:nvPr/>
        </p:nvSpPr>
        <p:spPr>
          <a:xfrm>
            <a:off x="9079301" y="2955554"/>
            <a:ext cx="1664898" cy="1035169"/>
          </a:xfrm>
          <a:custGeom>
            <a:avLst/>
            <a:gdLst>
              <a:gd name="connsiteX0" fmla="*/ 103516 w 1664898"/>
              <a:gd name="connsiteY0" fmla="*/ 8626 h 1035169"/>
              <a:gd name="connsiteX1" fmla="*/ 103516 w 1664898"/>
              <a:gd name="connsiteY1" fmla="*/ 8626 h 1035169"/>
              <a:gd name="connsiteX2" fmla="*/ 181154 w 1664898"/>
              <a:gd name="connsiteY2" fmla="*/ 17252 h 1035169"/>
              <a:gd name="connsiteX3" fmla="*/ 207033 w 1664898"/>
              <a:gd name="connsiteY3" fmla="*/ 25879 h 1035169"/>
              <a:gd name="connsiteX4" fmla="*/ 319177 w 1664898"/>
              <a:gd name="connsiteY4" fmla="*/ 43132 h 1035169"/>
              <a:gd name="connsiteX5" fmla="*/ 621101 w 1664898"/>
              <a:gd name="connsiteY5" fmla="*/ 34505 h 1035169"/>
              <a:gd name="connsiteX6" fmla="*/ 698739 w 1664898"/>
              <a:gd name="connsiteY6" fmla="*/ 17252 h 1035169"/>
              <a:gd name="connsiteX7" fmla="*/ 724618 w 1664898"/>
              <a:gd name="connsiteY7" fmla="*/ 8626 h 1035169"/>
              <a:gd name="connsiteX8" fmla="*/ 767750 w 1664898"/>
              <a:gd name="connsiteY8" fmla="*/ 0 h 1035169"/>
              <a:gd name="connsiteX9" fmla="*/ 1121433 w 1664898"/>
              <a:gd name="connsiteY9" fmla="*/ 8626 h 1035169"/>
              <a:gd name="connsiteX10" fmla="*/ 1216324 w 1664898"/>
              <a:gd name="connsiteY10" fmla="*/ 34505 h 1035169"/>
              <a:gd name="connsiteX11" fmla="*/ 1250830 w 1664898"/>
              <a:gd name="connsiteY11" fmla="*/ 51758 h 1035169"/>
              <a:gd name="connsiteX12" fmla="*/ 1345720 w 1664898"/>
              <a:gd name="connsiteY12" fmla="*/ 69011 h 1035169"/>
              <a:gd name="connsiteX13" fmla="*/ 1457864 w 1664898"/>
              <a:gd name="connsiteY13" fmla="*/ 86264 h 1035169"/>
              <a:gd name="connsiteX14" fmla="*/ 1552754 w 1664898"/>
              <a:gd name="connsiteY14" fmla="*/ 112143 h 1035169"/>
              <a:gd name="connsiteX15" fmla="*/ 1604513 w 1664898"/>
              <a:gd name="connsiteY15" fmla="*/ 146649 h 1035169"/>
              <a:gd name="connsiteX16" fmla="*/ 1613139 w 1664898"/>
              <a:gd name="connsiteY16" fmla="*/ 172528 h 1035169"/>
              <a:gd name="connsiteX17" fmla="*/ 1647645 w 1664898"/>
              <a:gd name="connsiteY17" fmla="*/ 232913 h 1035169"/>
              <a:gd name="connsiteX18" fmla="*/ 1664898 w 1664898"/>
              <a:gd name="connsiteY18" fmla="*/ 284671 h 1035169"/>
              <a:gd name="connsiteX19" fmla="*/ 1656271 w 1664898"/>
              <a:gd name="connsiteY19" fmla="*/ 508958 h 1035169"/>
              <a:gd name="connsiteX20" fmla="*/ 1639018 w 1664898"/>
              <a:gd name="connsiteY20" fmla="*/ 560717 h 1035169"/>
              <a:gd name="connsiteX21" fmla="*/ 1621766 w 1664898"/>
              <a:gd name="connsiteY21" fmla="*/ 586596 h 1035169"/>
              <a:gd name="connsiteX22" fmla="*/ 1613139 w 1664898"/>
              <a:gd name="connsiteY22" fmla="*/ 621102 h 1035169"/>
              <a:gd name="connsiteX23" fmla="*/ 1587260 w 1664898"/>
              <a:gd name="connsiteY23" fmla="*/ 655607 h 1035169"/>
              <a:gd name="connsiteX24" fmla="*/ 1544128 w 1664898"/>
              <a:gd name="connsiteY24" fmla="*/ 715992 h 1035169"/>
              <a:gd name="connsiteX25" fmla="*/ 1535501 w 1664898"/>
              <a:gd name="connsiteY25" fmla="*/ 741871 h 1035169"/>
              <a:gd name="connsiteX26" fmla="*/ 1518249 w 1664898"/>
              <a:gd name="connsiteY26" fmla="*/ 767751 h 1035169"/>
              <a:gd name="connsiteX27" fmla="*/ 1509622 w 1664898"/>
              <a:gd name="connsiteY27" fmla="*/ 871268 h 1035169"/>
              <a:gd name="connsiteX28" fmla="*/ 1500996 w 1664898"/>
              <a:gd name="connsiteY28" fmla="*/ 897147 h 1035169"/>
              <a:gd name="connsiteX29" fmla="*/ 1492369 w 1664898"/>
              <a:gd name="connsiteY29" fmla="*/ 931652 h 1035169"/>
              <a:gd name="connsiteX30" fmla="*/ 1457864 w 1664898"/>
              <a:gd name="connsiteY30" fmla="*/ 983411 h 1035169"/>
              <a:gd name="connsiteX31" fmla="*/ 1431984 w 1664898"/>
              <a:gd name="connsiteY31" fmla="*/ 992037 h 1035169"/>
              <a:gd name="connsiteX32" fmla="*/ 1354347 w 1664898"/>
              <a:gd name="connsiteY32" fmla="*/ 1035169 h 1035169"/>
              <a:gd name="connsiteX33" fmla="*/ 284671 w 1664898"/>
              <a:gd name="connsiteY33" fmla="*/ 1026543 h 1035169"/>
              <a:gd name="connsiteX34" fmla="*/ 60384 w 1664898"/>
              <a:gd name="connsiteY34" fmla="*/ 1009290 h 1035169"/>
              <a:gd name="connsiteX35" fmla="*/ 34505 w 1664898"/>
              <a:gd name="connsiteY35" fmla="*/ 923026 h 1035169"/>
              <a:gd name="connsiteX36" fmla="*/ 17252 w 1664898"/>
              <a:gd name="connsiteY36" fmla="*/ 871268 h 1035169"/>
              <a:gd name="connsiteX37" fmla="*/ 8626 w 1664898"/>
              <a:gd name="connsiteY37" fmla="*/ 793630 h 1035169"/>
              <a:gd name="connsiteX38" fmla="*/ 0 w 1664898"/>
              <a:gd name="connsiteY38" fmla="*/ 733245 h 1035169"/>
              <a:gd name="connsiteX39" fmla="*/ 8626 w 1664898"/>
              <a:gd name="connsiteY39" fmla="*/ 215660 h 1035169"/>
              <a:gd name="connsiteX40" fmla="*/ 17252 w 1664898"/>
              <a:gd name="connsiteY40" fmla="*/ 155275 h 1035169"/>
              <a:gd name="connsiteX41" fmla="*/ 43132 w 1664898"/>
              <a:gd name="connsiteY41" fmla="*/ 77637 h 1035169"/>
              <a:gd name="connsiteX42" fmla="*/ 51758 w 1664898"/>
              <a:gd name="connsiteY42" fmla="*/ 51758 h 1035169"/>
              <a:gd name="connsiteX43" fmla="*/ 103516 w 1664898"/>
              <a:gd name="connsiteY43" fmla="*/ 8626 h 1035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664898" h="1035169">
                <a:moveTo>
                  <a:pt x="103516" y="8626"/>
                </a:moveTo>
                <a:lnTo>
                  <a:pt x="103516" y="8626"/>
                </a:lnTo>
                <a:cubicBezTo>
                  <a:pt x="129395" y="11501"/>
                  <a:pt x="155470" y="12971"/>
                  <a:pt x="181154" y="17252"/>
                </a:cubicBezTo>
                <a:cubicBezTo>
                  <a:pt x="190123" y="18747"/>
                  <a:pt x="198157" y="23906"/>
                  <a:pt x="207033" y="25879"/>
                </a:cubicBezTo>
                <a:cubicBezTo>
                  <a:pt x="228562" y="30663"/>
                  <a:pt x="299932" y="40383"/>
                  <a:pt x="319177" y="43132"/>
                </a:cubicBezTo>
                <a:cubicBezTo>
                  <a:pt x="419818" y="40256"/>
                  <a:pt x="520544" y="39533"/>
                  <a:pt x="621101" y="34505"/>
                </a:cubicBezTo>
                <a:cubicBezTo>
                  <a:pt x="631888" y="33966"/>
                  <a:pt x="685565" y="21016"/>
                  <a:pt x="698739" y="17252"/>
                </a:cubicBezTo>
                <a:cubicBezTo>
                  <a:pt x="707482" y="14754"/>
                  <a:pt x="715797" y="10831"/>
                  <a:pt x="724618" y="8626"/>
                </a:cubicBezTo>
                <a:cubicBezTo>
                  <a:pt x="738842" y="5070"/>
                  <a:pt x="753373" y="2875"/>
                  <a:pt x="767750" y="0"/>
                </a:cubicBezTo>
                <a:lnTo>
                  <a:pt x="1121433" y="8626"/>
                </a:lnTo>
                <a:cubicBezTo>
                  <a:pt x="1142170" y="9528"/>
                  <a:pt x="1200553" y="26619"/>
                  <a:pt x="1216324" y="34505"/>
                </a:cubicBezTo>
                <a:cubicBezTo>
                  <a:pt x="1227826" y="40256"/>
                  <a:pt x="1238630" y="47691"/>
                  <a:pt x="1250830" y="51758"/>
                </a:cubicBezTo>
                <a:cubicBezTo>
                  <a:pt x="1264715" y="56387"/>
                  <a:pt x="1334848" y="66837"/>
                  <a:pt x="1345720" y="69011"/>
                </a:cubicBezTo>
                <a:cubicBezTo>
                  <a:pt x="1439109" y="87688"/>
                  <a:pt x="1294601" y="68122"/>
                  <a:pt x="1457864" y="86264"/>
                </a:cubicBezTo>
                <a:cubicBezTo>
                  <a:pt x="1535696" y="105722"/>
                  <a:pt x="1504380" y="96019"/>
                  <a:pt x="1552754" y="112143"/>
                </a:cubicBezTo>
                <a:cubicBezTo>
                  <a:pt x="1570007" y="123645"/>
                  <a:pt x="1597956" y="126977"/>
                  <a:pt x="1604513" y="146649"/>
                </a:cubicBezTo>
                <a:cubicBezTo>
                  <a:pt x="1607388" y="155275"/>
                  <a:pt x="1609073" y="164395"/>
                  <a:pt x="1613139" y="172528"/>
                </a:cubicBezTo>
                <a:cubicBezTo>
                  <a:pt x="1644267" y="234784"/>
                  <a:pt x="1617394" y="157285"/>
                  <a:pt x="1647645" y="232913"/>
                </a:cubicBezTo>
                <a:cubicBezTo>
                  <a:pt x="1654399" y="249798"/>
                  <a:pt x="1664898" y="284671"/>
                  <a:pt x="1664898" y="284671"/>
                </a:cubicBezTo>
                <a:cubicBezTo>
                  <a:pt x="1662022" y="359433"/>
                  <a:pt x="1663255" y="434467"/>
                  <a:pt x="1656271" y="508958"/>
                </a:cubicBezTo>
                <a:cubicBezTo>
                  <a:pt x="1654573" y="527065"/>
                  <a:pt x="1649106" y="545585"/>
                  <a:pt x="1639018" y="560717"/>
                </a:cubicBezTo>
                <a:lnTo>
                  <a:pt x="1621766" y="586596"/>
                </a:lnTo>
                <a:cubicBezTo>
                  <a:pt x="1618890" y="598098"/>
                  <a:pt x="1618441" y="610498"/>
                  <a:pt x="1613139" y="621102"/>
                </a:cubicBezTo>
                <a:cubicBezTo>
                  <a:pt x="1606709" y="633961"/>
                  <a:pt x="1595617" y="643908"/>
                  <a:pt x="1587260" y="655607"/>
                </a:cubicBezTo>
                <a:cubicBezTo>
                  <a:pt x="1524168" y="743934"/>
                  <a:pt x="1628735" y="603180"/>
                  <a:pt x="1544128" y="715992"/>
                </a:cubicBezTo>
                <a:cubicBezTo>
                  <a:pt x="1541252" y="724618"/>
                  <a:pt x="1539567" y="733738"/>
                  <a:pt x="1535501" y="741871"/>
                </a:cubicBezTo>
                <a:cubicBezTo>
                  <a:pt x="1530864" y="751144"/>
                  <a:pt x="1520282" y="757585"/>
                  <a:pt x="1518249" y="767751"/>
                </a:cubicBezTo>
                <a:cubicBezTo>
                  <a:pt x="1511459" y="801704"/>
                  <a:pt x="1514198" y="836946"/>
                  <a:pt x="1509622" y="871268"/>
                </a:cubicBezTo>
                <a:cubicBezTo>
                  <a:pt x="1508420" y="880281"/>
                  <a:pt x="1503494" y="888404"/>
                  <a:pt x="1500996" y="897147"/>
                </a:cubicBezTo>
                <a:cubicBezTo>
                  <a:pt x="1497739" y="908547"/>
                  <a:pt x="1497671" y="921048"/>
                  <a:pt x="1492369" y="931652"/>
                </a:cubicBezTo>
                <a:cubicBezTo>
                  <a:pt x="1483096" y="950198"/>
                  <a:pt x="1477535" y="976854"/>
                  <a:pt x="1457864" y="983411"/>
                </a:cubicBezTo>
                <a:lnTo>
                  <a:pt x="1431984" y="992037"/>
                </a:lnTo>
                <a:cubicBezTo>
                  <a:pt x="1372660" y="1031587"/>
                  <a:pt x="1399897" y="1019986"/>
                  <a:pt x="1354347" y="1035169"/>
                </a:cubicBezTo>
                <a:lnTo>
                  <a:pt x="284671" y="1026543"/>
                </a:lnTo>
                <a:cubicBezTo>
                  <a:pt x="96564" y="1023984"/>
                  <a:pt x="146402" y="1037964"/>
                  <a:pt x="60384" y="1009290"/>
                </a:cubicBezTo>
                <a:cubicBezTo>
                  <a:pt x="27010" y="959227"/>
                  <a:pt x="54097" y="1007923"/>
                  <a:pt x="34505" y="923026"/>
                </a:cubicBezTo>
                <a:cubicBezTo>
                  <a:pt x="30416" y="905306"/>
                  <a:pt x="17252" y="871268"/>
                  <a:pt x="17252" y="871268"/>
                </a:cubicBezTo>
                <a:cubicBezTo>
                  <a:pt x="14377" y="845389"/>
                  <a:pt x="11856" y="819468"/>
                  <a:pt x="8626" y="793630"/>
                </a:cubicBezTo>
                <a:cubicBezTo>
                  <a:pt x="6104" y="773454"/>
                  <a:pt x="0" y="753578"/>
                  <a:pt x="0" y="733245"/>
                </a:cubicBezTo>
                <a:cubicBezTo>
                  <a:pt x="0" y="560693"/>
                  <a:pt x="3478" y="388135"/>
                  <a:pt x="8626" y="215660"/>
                </a:cubicBezTo>
                <a:cubicBezTo>
                  <a:pt x="9233" y="195336"/>
                  <a:pt x="12680" y="175087"/>
                  <a:pt x="17252" y="155275"/>
                </a:cubicBezTo>
                <a:cubicBezTo>
                  <a:pt x="17254" y="155268"/>
                  <a:pt x="38818" y="90580"/>
                  <a:pt x="43132" y="77637"/>
                </a:cubicBezTo>
                <a:cubicBezTo>
                  <a:pt x="46007" y="69011"/>
                  <a:pt x="46714" y="59324"/>
                  <a:pt x="51758" y="51758"/>
                </a:cubicBezTo>
                <a:lnTo>
                  <a:pt x="103516" y="8626"/>
                </a:lnTo>
                <a:close/>
              </a:path>
            </a:pathLst>
          </a:cu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Down Arrow 41"/>
          <p:cNvSpPr/>
          <p:nvPr/>
        </p:nvSpPr>
        <p:spPr>
          <a:xfrm rot="3472019">
            <a:off x="8794452" y="3472256"/>
            <a:ext cx="134585" cy="514185"/>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3" name="TextBox 42"/>
          <p:cNvSpPr txBox="1"/>
          <p:nvPr/>
        </p:nvSpPr>
        <p:spPr>
          <a:xfrm>
            <a:off x="7959305" y="4632385"/>
            <a:ext cx="2582174" cy="1104181"/>
          </a:xfrm>
          <a:prstGeom prst="rect">
            <a:avLst/>
          </a:prstGeom>
          <a:noFill/>
        </p:spPr>
        <p:txBody>
          <a:bodyPr wrap="square" rtlCol="0">
            <a:spAutoFit/>
          </a:bodyPr>
          <a:lstStyle/>
          <a:p>
            <a:r>
              <a:rPr lang="en-US" sz="6600" dirty="0"/>
              <a:t>7      2</a:t>
            </a:r>
          </a:p>
        </p:txBody>
      </p:sp>
      <p:sp>
        <p:nvSpPr>
          <p:cNvPr id="44" name="TextBox 43"/>
          <p:cNvSpPr txBox="1"/>
          <p:nvPr/>
        </p:nvSpPr>
        <p:spPr>
          <a:xfrm>
            <a:off x="9614142" y="1306595"/>
            <a:ext cx="1030856" cy="769441"/>
          </a:xfrm>
          <a:prstGeom prst="rect">
            <a:avLst/>
          </a:prstGeom>
          <a:noFill/>
        </p:spPr>
        <p:txBody>
          <a:bodyPr wrap="square" rtlCol="0">
            <a:spAutoFit/>
          </a:bodyPr>
          <a:lstStyle/>
          <a:p>
            <a:r>
              <a:rPr lang="en-US" sz="4400" dirty="0"/>
              <a:t>72</a:t>
            </a:r>
          </a:p>
        </p:txBody>
      </p:sp>
    </p:spTree>
    <p:extLst>
      <p:ext uri="{BB962C8B-B14F-4D97-AF65-F5344CB8AC3E}">
        <p14:creationId xmlns:p14="http://schemas.microsoft.com/office/powerpoint/2010/main" val="1836404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2" grpId="0" animBg="1"/>
      <p:bldP spid="43" grpId="0"/>
      <p:bldP spid="4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drawing- three digit numbers</a:t>
            </a:r>
          </a:p>
        </p:txBody>
      </p:sp>
      <p:grpSp>
        <p:nvGrpSpPr>
          <p:cNvPr id="13" name="Group 12"/>
          <p:cNvGrpSpPr/>
          <p:nvPr/>
        </p:nvGrpSpPr>
        <p:grpSpPr>
          <a:xfrm>
            <a:off x="3018382" y="2363638"/>
            <a:ext cx="6124755" cy="4034287"/>
            <a:chOff x="3019245" y="1965960"/>
            <a:chExt cx="6219646" cy="4216304"/>
          </a:xfrm>
        </p:grpSpPr>
        <p:cxnSp>
          <p:nvCxnSpPr>
            <p:cNvPr id="5" name="Straight Connector 4"/>
            <p:cNvCxnSpPr/>
            <p:nvPr/>
          </p:nvCxnSpPr>
          <p:spPr>
            <a:xfrm>
              <a:off x="3019245" y="2794958"/>
              <a:ext cx="6219646" cy="862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4917056" y="1965960"/>
              <a:ext cx="34506" cy="415016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7077973" y="2032096"/>
              <a:ext cx="34506" cy="415016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528204" y="2032096"/>
              <a:ext cx="5339751" cy="769441"/>
            </a:xfrm>
            <a:prstGeom prst="rect">
              <a:avLst/>
            </a:prstGeom>
            <a:noFill/>
          </p:spPr>
          <p:txBody>
            <a:bodyPr wrap="square" rtlCol="0">
              <a:spAutoFit/>
            </a:bodyPr>
            <a:lstStyle/>
            <a:p>
              <a:r>
                <a:rPr lang="en-US" sz="4400" dirty="0"/>
                <a:t>H					T					O</a:t>
              </a:r>
            </a:p>
          </p:txBody>
        </p:sp>
      </p:grpSp>
      <p:sp>
        <p:nvSpPr>
          <p:cNvPr id="14" name="TextBox 13"/>
          <p:cNvSpPr txBox="1"/>
          <p:nvPr/>
        </p:nvSpPr>
        <p:spPr>
          <a:xfrm>
            <a:off x="4615132" y="1425273"/>
            <a:ext cx="3631721" cy="707886"/>
          </a:xfrm>
          <a:prstGeom prst="rect">
            <a:avLst/>
          </a:prstGeom>
          <a:noFill/>
        </p:spPr>
        <p:txBody>
          <a:bodyPr wrap="square" rtlCol="0">
            <a:spAutoFit/>
          </a:bodyPr>
          <a:lstStyle/>
          <a:p>
            <a:r>
              <a:rPr lang="en-US" sz="4000" dirty="0"/>
              <a:t>435 + 279 =</a:t>
            </a:r>
          </a:p>
        </p:txBody>
      </p:sp>
      <p:cxnSp>
        <p:nvCxnSpPr>
          <p:cNvPr id="16" name="Straight Connector 15"/>
          <p:cNvCxnSpPr/>
          <p:nvPr/>
        </p:nvCxnSpPr>
        <p:spPr>
          <a:xfrm flipH="1">
            <a:off x="5193102" y="3381555"/>
            <a:ext cx="1" cy="483079"/>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5361960" y="3381554"/>
            <a:ext cx="1" cy="483079"/>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5542320" y="3381554"/>
            <a:ext cx="1" cy="483079"/>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5585387" y="4263719"/>
            <a:ext cx="1" cy="483079"/>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5193101" y="4264325"/>
            <a:ext cx="1" cy="483079"/>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5389920" y="4264324"/>
            <a:ext cx="1" cy="483079"/>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6054089" y="4264323"/>
            <a:ext cx="1" cy="48307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7258165" y="3425870"/>
            <a:ext cx="181154" cy="1972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8493279" y="3419068"/>
            <a:ext cx="181154" cy="1972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7862540" y="3434494"/>
            <a:ext cx="181154" cy="1972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8156276" y="3458641"/>
            <a:ext cx="181154" cy="1972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7212005" y="4406648"/>
            <a:ext cx="181154" cy="1972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7573534" y="3424133"/>
            <a:ext cx="181154" cy="1972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7512144" y="4423565"/>
            <a:ext cx="181154" cy="1972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7795735" y="4423565"/>
            <a:ext cx="181154" cy="1972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8065699" y="4429047"/>
            <a:ext cx="181154" cy="1972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8382331" y="4436492"/>
            <a:ext cx="181154" cy="1972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7237330" y="4752386"/>
            <a:ext cx="181154" cy="1972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7555884" y="4752386"/>
            <a:ext cx="181154" cy="1972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7824421" y="4754656"/>
            <a:ext cx="181154" cy="1972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8089217" y="4747402"/>
            <a:ext cx="181154" cy="1972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7116792" y="3338423"/>
            <a:ext cx="1794295" cy="1923690"/>
          </a:xfrm>
          <a:custGeom>
            <a:avLst/>
            <a:gdLst>
              <a:gd name="connsiteX0" fmla="*/ 1302589 w 1794295"/>
              <a:gd name="connsiteY0" fmla="*/ 120769 h 1923690"/>
              <a:gd name="connsiteX1" fmla="*/ 1302589 w 1794295"/>
              <a:gd name="connsiteY1" fmla="*/ 120769 h 1923690"/>
              <a:gd name="connsiteX2" fmla="*/ 1293963 w 1794295"/>
              <a:gd name="connsiteY2" fmla="*/ 569343 h 1923690"/>
              <a:gd name="connsiteX3" fmla="*/ 1276710 w 1794295"/>
              <a:gd name="connsiteY3" fmla="*/ 603849 h 1923690"/>
              <a:gd name="connsiteX4" fmla="*/ 1259457 w 1794295"/>
              <a:gd name="connsiteY4" fmla="*/ 646981 h 1923690"/>
              <a:gd name="connsiteX5" fmla="*/ 1233578 w 1794295"/>
              <a:gd name="connsiteY5" fmla="*/ 672860 h 1923690"/>
              <a:gd name="connsiteX6" fmla="*/ 1207699 w 1794295"/>
              <a:gd name="connsiteY6" fmla="*/ 707366 h 1923690"/>
              <a:gd name="connsiteX7" fmla="*/ 1147314 w 1794295"/>
              <a:gd name="connsiteY7" fmla="*/ 741871 h 1923690"/>
              <a:gd name="connsiteX8" fmla="*/ 1121434 w 1794295"/>
              <a:gd name="connsiteY8" fmla="*/ 759124 h 1923690"/>
              <a:gd name="connsiteX9" fmla="*/ 1086929 w 1794295"/>
              <a:gd name="connsiteY9" fmla="*/ 776377 h 1923690"/>
              <a:gd name="connsiteX10" fmla="*/ 1035170 w 1794295"/>
              <a:gd name="connsiteY10" fmla="*/ 810883 h 1923690"/>
              <a:gd name="connsiteX11" fmla="*/ 957533 w 1794295"/>
              <a:gd name="connsiteY11" fmla="*/ 836762 h 1923690"/>
              <a:gd name="connsiteX12" fmla="*/ 897148 w 1794295"/>
              <a:gd name="connsiteY12" fmla="*/ 862641 h 1923690"/>
              <a:gd name="connsiteX13" fmla="*/ 854016 w 1794295"/>
              <a:gd name="connsiteY13" fmla="*/ 871268 h 1923690"/>
              <a:gd name="connsiteX14" fmla="*/ 785004 w 1794295"/>
              <a:gd name="connsiteY14" fmla="*/ 888520 h 1923690"/>
              <a:gd name="connsiteX15" fmla="*/ 664234 w 1794295"/>
              <a:gd name="connsiteY15" fmla="*/ 897147 h 1923690"/>
              <a:gd name="connsiteX16" fmla="*/ 543465 w 1794295"/>
              <a:gd name="connsiteY16" fmla="*/ 888520 h 1923690"/>
              <a:gd name="connsiteX17" fmla="*/ 439948 w 1794295"/>
              <a:gd name="connsiteY17" fmla="*/ 871268 h 1923690"/>
              <a:gd name="connsiteX18" fmla="*/ 362310 w 1794295"/>
              <a:gd name="connsiteY18" fmla="*/ 862641 h 1923690"/>
              <a:gd name="connsiteX19" fmla="*/ 198408 w 1794295"/>
              <a:gd name="connsiteY19" fmla="*/ 871268 h 1923690"/>
              <a:gd name="connsiteX20" fmla="*/ 146650 w 1794295"/>
              <a:gd name="connsiteY20" fmla="*/ 897147 h 1923690"/>
              <a:gd name="connsiteX21" fmla="*/ 120770 w 1794295"/>
              <a:gd name="connsiteY21" fmla="*/ 905773 h 1923690"/>
              <a:gd name="connsiteX22" fmla="*/ 51759 w 1794295"/>
              <a:gd name="connsiteY22" fmla="*/ 983411 h 1923690"/>
              <a:gd name="connsiteX23" fmla="*/ 34506 w 1794295"/>
              <a:gd name="connsiteY23" fmla="*/ 1035169 h 1923690"/>
              <a:gd name="connsiteX24" fmla="*/ 25880 w 1794295"/>
              <a:gd name="connsiteY24" fmla="*/ 1061049 h 1923690"/>
              <a:gd name="connsiteX25" fmla="*/ 17253 w 1794295"/>
              <a:gd name="connsiteY25" fmla="*/ 1130060 h 1923690"/>
              <a:gd name="connsiteX26" fmla="*/ 0 w 1794295"/>
              <a:gd name="connsiteY26" fmla="*/ 1190445 h 1923690"/>
              <a:gd name="connsiteX27" fmla="*/ 8627 w 1794295"/>
              <a:gd name="connsiteY27" fmla="*/ 1319841 h 1923690"/>
              <a:gd name="connsiteX28" fmla="*/ 17253 w 1794295"/>
              <a:gd name="connsiteY28" fmla="*/ 1345720 h 1923690"/>
              <a:gd name="connsiteX29" fmla="*/ 25880 w 1794295"/>
              <a:gd name="connsiteY29" fmla="*/ 1388852 h 1923690"/>
              <a:gd name="connsiteX30" fmla="*/ 43133 w 1794295"/>
              <a:gd name="connsiteY30" fmla="*/ 1414732 h 1923690"/>
              <a:gd name="connsiteX31" fmla="*/ 69012 w 1794295"/>
              <a:gd name="connsiteY31" fmla="*/ 1475117 h 1923690"/>
              <a:gd name="connsiteX32" fmla="*/ 86265 w 1794295"/>
              <a:gd name="connsiteY32" fmla="*/ 1509622 h 1923690"/>
              <a:gd name="connsiteX33" fmla="*/ 94891 w 1794295"/>
              <a:gd name="connsiteY33" fmla="*/ 1561381 h 1923690"/>
              <a:gd name="connsiteX34" fmla="*/ 120770 w 1794295"/>
              <a:gd name="connsiteY34" fmla="*/ 1630392 h 1923690"/>
              <a:gd name="connsiteX35" fmla="*/ 129397 w 1794295"/>
              <a:gd name="connsiteY35" fmla="*/ 1656271 h 1923690"/>
              <a:gd name="connsiteX36" fmla="*/ 146650 w 1794295"/>
              <a:gd name="connsiteY36" fmla="*/ 1682151 h 1923690"/>
              <a:gd name="connsiteX37" fmla="*/ 163902 w 1794295"/>
              <a:gd name="connsiteY37" fmla="*/ 1716656 h 1923690"/>
              <a:gd name="connsiteX38" fmla="*/ 250166 w 1794295"/>
              <a:gd name="connsiteY38" fmla="*/ 1794294 h 1923690"/>
              <a:gd name="connsiteX39" fmla="*/ 284672 w 1794295"/>
              <a:gd name="connsiteY39" fmla="*/ 1811547 h 1923690"/>
              <a:gd name="connsiteX40" fmla="*/ 345057 w 1794295"/>
              <a:gd name="connsiteY40" fmla="*/ 1837426 h 1923690"/>
              <a:gd name="connsiteX41" fmla="*/ 379563 w 1794295"/>
              <a:gd name="connsiteY41" fmla="*/ 1854679 h 1923690"/>
              <a:gd name="connsiteX42" fmla="*/ 414068 w 1794295"/>
              <a:gd name="connsiteY42" fmla="*/ 1863305 h 1923690"/>
              <a:gd name="connsiteX43" fmla="*/ 439948 w 1794295"/>
              <a:gd name="connsiteY43" fmla="*/ 1871932 h 1923690"/>
              <a:gd name="connsiteX44" fmla="*/ 508959 w 1794295"/>
              <a:gd name="connsiteY44" fmla="*/ 1889185 h 1923690"/>
              <a:gd name="connsiteX45" fmla="*/ 552091 w 1794295"/>
              <a:gd name="connsiteY45" fmla="*/ 1906437 h 1923690"/>
              <a:gd name="connsiteX46" fmla="*/ 715993 w 1794295"/>
              <a:gd name="connsiteY46" fmla="*/ 1923690 h 1923690"/>
              <a:gd name="connsiteX47" fmla="*/ 940280 w 1794295"/>
              <a:gd name="connsiteY47" fmla="*/ 1915064 h 1923690"/>
              <a:gd name="connsiteX48" fmla="*/ 1026544 w 1794295"/>
              <a:gd name="connsiteY48" fmla="*/ 1880558 h 1923690"/>
              <a:gd name="connsiteX49" fmla="*/ 1052423 w 1794295"/>
              <a:gd name="connsiteY49" fmla="*/ 1871932 h 1923690"/>
              <a:gd name="connsiteX50" fmla="*/ 1078302 w 1794295"/>
              <a:gd name="connsiteY50" fmla="*/ 1854679 h 1923690"/>
              <a:gd name="connsiteX51" fmla="*/ 1138687 w 1794295"/>
              <a:gd name="connsiteY51" fmla="*/ 1811547 h 1923690"/>
              <a:gd name="connsiteX52" fmla="*/ 1173193 w 1794295"/>
              <a:gd name="connsiteY52" fmla="*/ 1794294 h 1923690"/>
              <a:gd name="connsiteX53" fmla="*/ 1224951 w 1794295"/>
              <a:gd name="connsiteY53" fmla="*/ 1751162 h 1923690"/>
              <a:gd name="connsiteX54" fmla="*/ 1250831 w 1794295"/>
              <a:gd name="connsiteY54" fmla="*/ 1733909 h 1923690"/>
              <a:gd name="connsiteX55" fmla="*/ 1276710 w 1794295"/>
              <a:gd name="connsiteY55" fmla="*/ 1708030 h 1923690"/>
              <a:gd name="connsiteX56" fmla="*/ 1311216 w 1794295"/>
              <a:gd name="connsiteY56" fmla="*/ 1690777 h 1923690"/>
              <a:gd name="connsiteX57" fmla="*/ 1337095 w 1794295"/>
              <a:gd name="connsiteY57" fmla="*/ 1664898 h 1923690"/>
              <a:gd name="connsiteX58" fmla="*/ 1362974 w 1794295"/>
              <a:gd name="connsiteY58" fmla="*/ 1647645 h 1923690"/>
              <a:gd name="connsiteX59" fmla="*/ 1397480 w 1794295"/>
              <a:gd name="connsiteY59" fmla="*/ 1621766 h 1923690"/>
              <a:gd name="connsiteX60" fmla="*/ 1414733 w 1794295"/>
              <a:gd name="connsiteY60" fmla="*/ 1595886 h 1923690"/>
              <a:gd name="connsiteX61" fmla="*/ 1475117 w 1794295"/>
              <a:gd name="connsiteY61" fmla="*/ 1535502 h 1923690"/>
              <a:gd name="connsiteX62" fmla="*/ 1518250 w 1794295"/>
              <a:gd name="connsiteY62" fmla="*/ 1475117 h 1923690"/>
              <a:gd name="connsiteX63" fmla="*/ 1544129 w 1794295"/>
              <a:gd name="connsiteY63" fmla="*/ 1440611 h 1923690"/>
              <a:gd name="connsiteX64" fmla="*/ 1595887 w 1794295"/>
              <a:gd name="connsiteY64" fmla="*/ 1354347 h 1923690"/>
              <a:gd name="connsiteX65" fmla="*/ 1647646 w 1794295"/>
              <a:gd name="connsiteY65" fmla="*/ 1268083 h 1923690"/>
              <a:gd name="connsiteX66" fmla="*/ 1664899 w 1794295"/>
              <a:gd name="connsiteY66" fmla="*/ 1207698 h 1923690"/>
              <a:gd name="connsiteX67" fmla="*/ 1682151 w 1794295"/>
              <a:gd name="connsiteY67" fmla="*/ 1181819 h 1923690"/>
              <a:gd name="connsiteX68" fmla="*/ 1708031 w 1794295"/>
              <a:gd name="connsiteY68" fmla="*/ 1095554 h 1923690"/>
              <a:gd name="connsiteX69" fmla="*/ 1733910 w 1794295"/>
              <a:gd name="connsiteY69" fmla="*/ 1035169 h 1923690"/>
              <a:gd name="connsiteX70" fmla="*/ 1751163 w 1794295"/>
              <a:gd name="connsiteY70" fmla="*/ 948905 h 1923690"/>
              <a:gd name="connsiteX71" fmla="*/ 1759789 w 1794295"/>
              <a:gd name="connsiteY71" fmla="*/ 923026 h 1923690"/>
              <a:gd name="connsiteX72" fmla="*/ 1768416 w 1794295"/>
              <a:gd name="connsiteY72" fmla="*/ 888520 h 1923690"/>
              <a:gd name="connsiteX73" fmla="*/ 1785668 w 1794295"/>
              <a:gd name="connsiteY73" fmla="*/ 741871 h 1923690"/>
              <a:gd name="connsiteX74" fmla="*/ 1794295 w 1794295"/>
              <a:gd name="connsiteY74" fmla="*/ 672860 h 1923690"/>
              <a:gd name="connsiteX75" fmla="*/ 1785668 w 1794295"/>
              <a:gd name="connsiteY75" fmla="*/ 457200 h 1923690"/>
              <a:gd name="connsiteX76" fmla="*/ 1768416 w 1794295"/>
              <a:gd name="connsiteY76" fmla="*/ 405441 h 1923690"/>
              <a:gd name="connsiteX77" fmla="*/ 1742536 w 1794295"/>
              <a:gd name="connsiteY77" fmla="*/ 345056 h 1923690"/>
              <a:gd name="connsiteX78" fmla="*/ 1725283 w 1794295"/>
              <a:gd name="connsiteY78" fmla="*/ 293298 h 1923690"/>
              <a:gd name="connsiteX79" fmla="*/ 1699404 w 1794295"/>
              <a:gd name="connsiteY79" fmla="*/ 215660 h 1923690"/>
              <a:gd name="connsiteX80" fmla="*/ 1673525 w 1794295"/>
              <a:gd name="connsiteY80" fmla="*/ 138022 h 1923690"/>
              <a:gd name="connsiteX81" fmla="*/ 1664899 w 1794295"/>
              <a:gd name="connsiteY81" fmla="*/ 112143 h 1923690"/>
              <a:gd name="connsiteX82" fmla="*/ 1647646 w 1794295"/>
              <a:gd name="connsiteY82" fmla="*/ 86264 h 1923690"/>
              <a:gd name="connsiteX83" fmla="*/ 1639019 w 1794295"/>
              <a:gd name="connsiteY83" fmla="*/ 60385 h 1923690"/>
              <a:gd name="connsiteX84" fmla="*/ 1535502 w 1794295"/>
              <a:gd name="connsiteY84" fmla="*/ 8626 h 1923690"/>
              <a:gd name="connsiteX85" fmla="*/ 1466491 w 1794295"/>
              <a:gd name="connsiteY85" fmla="*/ 0 h 1923690"/>
              <a:gd name="connsiteX86" fmla="*/ 1293963 w 1794295"/>
              <a:gd name="connsiteY86" fmla="*/ 17252 h 1923690"/>
              <a:gd name="connsiteX87" fmla="*/ 1268083 w 1794295"/>
              <a:gd name="connsiteY87" fmla="*/ 25879 h 1923690"/>
              <a:gd name="connsiteX88" fmla="*/ 1250831 w 1794295"/>
              <a:gd name="connsiteY88" fmla="*/ 51758 h 1923690"/>
              <a:gd name="connsiteX89" fmla="*/ 1233578 w 1794295"/>
              <a:gd name="connsiteY89" fmla="*/ 103517 h 1923690"/>
              <a:gd name="connsiteX90" fmla="*/ 1242204 w 1794295"/>
              <a:gd name="connsiteY90" fmla="*/ 155275 h 1923690"/>
              <a:gd name="connsiteX91" fmla="*/ 1293963 w 1794295"/>
              <a:gd name="connsiteY91" fmla="*/ 181154 h 1923690"/>
              <a:gd name="connsiteX92" fmla="*/ 1293963 w 1794295"/>
              <a:gd name="connsiteY92" fmla="*/ 189781 h 1923690"/>
              <a:gd name="connsiteX93" fmla="*/ 1302589 w 1794295"/>
              <a:gd name="connsiteY93" fmla="*/ 120769 h 1923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1794295" h="1923690">
                <a:moveTo>
                  <a:pt x="1302589" y="120769"/>
                </a:moveTo>
                <a:lnTo>
                  <a:pt x="1302589" y="120769"/>
                </a:lnTo>
                <a:cubicBezTo>
                  <a:pt x="1299714" y="270294"/>
                  <a:pt x="1301963" y="420005"/>
                  <a:pt x="1293963" y="569343"/>
                </a:cubicBezTo>
                <a:cubicBezTo>
                  <a:pt x="1293275" y="582184"/>
                  <a:pt x="1281933" y="592098"/>
                  <a:pt x="1276710" y="603849"/>
                </a:cubicBezTo>
                <a:cubicBezTo>
                  <a:pt x="1270421" y="617999"/>
                  <a:pt x="1267664" y="633850"/>
                  <a:pt x="1259457" y="646981"/>
                </a:cubicBezTo>
                <a:cubicBezTo>
                  <a:pt x="1252991" y="657326"/>
                  <a:pt x="1241517" y="663597"/>
                  <a:pt x="1233578" y="672860"/>
                </a:cubicBezTo>
                <a:cubicBezTo>
                  <a:pt x="1224221" y="683776"/>
                  <a:pt x="1217865" y="697200"/>
                  <a:pt x="1207699" y="707366"/>
                </a:cubicBezTo>
                <a:cubicBezTo>
                  <a:pt x="1193688" y="721377"/>
                  <a:pt x="1163101" y="732850"/>
                  <a:pt x="1147314" y="741871"/>
                </a:cubicBezTo>
                <a:cubicBezTo>
                  <a:pt x="1138312" y="747015"/>
                  <a:pt x="1130436" y="753980"/>
                  <a:pt x="1121434" y="759124"/>
                </a:cubicBezTo>
                <a:cubicBezTo>
                  <a:pt x="1110269" y="765504"/>
                  <a:pt x="1097956" y="769761"/>
                  <a:pt x="1086929" y="776377"/>
                </a:cubicBezTo>
                <a:cubicBezTo>
                  <a:pt x="1069148" y="787045"/>
                  <a:pt x="1054841" y="804326"/>
                  <a:pt x="1035170" y="810883"/>
                </a:cubicBezTo>
                <a:cubicBezTo>
                  <a:pt x="1009291" y="819509"/>
                  <a:pt x="981932" y="824563"/>
                  <a:pt x="957533" y="836762"/>
                </a:cubicBezTo>
                <a:cubicBezTo>
                  <a:pt x="932842" y="849108"/>
                  <a:pt x="922536" y="856294"/>
                  <a:pt x="897148" y="862641"/>
                </a:cubicBezTo>
                <a:cubicBezTo>
                  <a:pt x="882924" y="866197"/>
                  <a:pt x="868240" y="867712"/>
                  <a:pt x="854016" y="871268"/>
                </a:cubicBezTo>
                <a:cubicBezTo>
                  <a:pt x="812451" y="881659"/>
                  <a:pt x="839916" y="882740"/>
                  <a:pt x="785004" y="888520"/>
                </a:cubicBezTo>
                <a:cubicBezTo>
                  <a:pt x="744867" y="892745"/>
                  <a:pt x="704491" y="894271"/>
                  <a:pt x="664234" y="897147"/>
                </a:cubicBezTo>
                <a:cubicBezTo>
                  <a:pt x="623978" y="894271"/>
                  <a:pt x="583642" y="892346"/>
                  <a:pt x="543465" y="888520"/>
                </a:cubicBezTo>
                <a:cubicBezTo>
                  <a:pt x="438516" y="878525"/>
                  <a:pt x="524687" y="883374"/>
                  <a:pt x="439948" y="871268"/>
                </a:cubicBezTo>
                <a:cubicBezTo>
                  <a:pt x="414171" y="867586"/>
                  <a:pt x="388189" y="865517"/>
                  <a:pt x="362310" y="862641"/>
                </a:cubicBezTo>
                <a:cubicBezTo>
                  <a:pt x="307676" y="865517"/>
                  <a:pt x="252893" y="866315"/>
                  <a:pt x="198408" y="871268"/>
                </a:cubicBezTo>
                <a:cubicBezTo>
                  <a:pt x="171905" y="873677"/>
                  <a:pt x="169592" y="885676"/>
                  <a:pt x="146650" y="897147"/>
                </a:cubicBezTo>
                <a:cubicBezTo>
                  <a:pt x="138517" y="901214"/>
                  <a:pt x="129397" y="902898"/>
                  <a:pt x="120770" y="905773"/>
                </a:cubicBezTo>
                <a:cubicBezTo>
                  <a:pt x="61681" y="964863"/>
                  <a:pt x="82546" y="937231"/>
                  <a:pt x="51759" y="983411"/>
                </a:cubicBezTo>
                <a:lnTo>
                  <a:pt x="34506" y="1035169"/>
                </a:lnTo>
                <a:lnTo>
                  <a:pt x="25880" y="1061049"/>
                </a:lnTo>
                <a:cubicBezTo>
                  <a:pt x="23004" y="1084053"/>
                  <a:pt x="21064" y="1107193"/>
                  <a:pt x="17253" y="1130060"/>
                </a:cubicBezTo>
                <a:cubicBezTo>
                  <a:pt x="13641" y="1151731"/>
                  <a:pt x="6839" y="1169928"/>
                  <a:pt x="0" y="1190445"/>
                </a:cubicBezTo>
                <a:cubicBezTo>
                  <a:pt x="2876" y="1233577"/>
                  <a:pt x="3853" y="1276878"/>
                  <a:pt x="8627" y="1319841"/>
                </a:cubicBezTo>
                <a:cubicBezTo>
                  <a:pt x="9631" y="1328878"/>
                  <a:pt x="15048" y="1336899"/>
                  <a:pt x="17253" y="1345720"/>
                </a:cubicBezTo>
                <a:cubicBezTo>
                  <a:pt x="20809" y="1359944"/>
                  <a:pt x="20732" y="1375123"/>
                  <a:pt x="25880" y="1388852"/>
                </a:cubicBezTo>
                <a:cubicBezTo>
                  <a:pt x="29520" y="1398560"/>
                  <a:pt x="37989" y="1405730"/>
                  <a:pt x="43133" y="1414732"/>
                </a:cubicBezTo>
                <a:cubicBezTo>
                  <a:pt x="75829" y="1471952"/>
                  <a:pt x="48273" y="1426727"/>
                  <a:pt x="69012" y="1475117"/>
                </a:cubicBezTo>
                <a:cubicBezTo>
                  <a:pt x="74078" y="1486937"/>
                  <a:pt x="80514" y="1498120"/>
                  <a:pt x="86265" y="1509622"/>
                </a:cubicBezTo>
                <a:cubicBezTo>
                  <a:pt x="89140" y="1526875"/>
                  <a:pt x="91097" y="1544307"/>
                  <a:pt x="94891" y="1561381"/>
                </a:cubicBezTo>
                <a:cubicBezTo>
                  <a:pt x="98451" y="1577404"/>
                  <a:pt x="117105" y="1620619"/>
                  <a:pt x="120770" y="1630392"/>
                </a:cubicBezTo>
                <a:cubicBezTo>
                  <a:pt x="123963" y="1638906"/>
                  <a:pt x="125330" y="1648138"/>
                  <a:pt x="129397" y="1656271"/>
                </a:cubicBezTo>
                <a:cubicBezTo>
                  <a:pt x="134034" y="1665544"/>
                  <a:pt x="141506" y="1673149"/>
                  <a:pt x="146650" y="1682151"/>
                </a:cubicBezTo>
                <a:cubicBezTo>
                  <a:pt x="153030" y="1693316"/>
                  <a:pt x="155869" y="1706615"/>
                  <a:pt x="163902" y="1716656"/>
                </a:cubicBezTo>
                <a:cubicBezTo>
                  <a:pt x="182719" y="1740177"/>
                  <a:pt x="221543" y="1776404"/>
                  <a:pt x="250166" y="1794294"/>
                </a:cubicBezTo>
                <a:cubicBezTo>
                  <a:pt x="261071" y="1801110"/>
                  <a:pt x="273507" y="1805167"/>
                  <a:pt x="284672" y="1811547"/>
                </a:cubicBezTo>
                <a:cubicBezTo>
                  <a:pt x="331007" y="1838024"/>
                  <a:pt x="288382" y="1823258"/>
                  <a:pt x="345057" y="1837426"/>
                </a:cubicBezTo>
                <a:cubicBezTo>
                  <a:pt x="356559" y="1843177"/>
                  <a:pt x="367522" y="1850164"/>
                  <a:pt x="379563" y="1854679"/>
                </a:cubicBezTo>
                <a:cubicBezTo>
                  <a:pt x="390664" y="1858842"/>
                  <a:pt x="402669" y="1860048"/>
                  <a:pt x="414068" y="1863305"/>
                </a:cubicBezTo>
                <a:cubicBezTo>
                  <a:pt x="422811" y="1865803"/>
                  <a:pt x="431175" y="1869539"/>
                  <a:pt x="439948" y="1871932"/>
                </a:cubicBezTo>
                <a:cubicBezTo>
                  <a:pt x="462824" y="1878171"/>
                  <a:pt x="486943" y="1880379"/>
                  <a:pt x="508959" y="1889185"/>
                </a:cubicBezTo>
                <a:cubicBezTo>
                  <a:pt x="523336" y="1894936"/>
                  <a:pt x="537003" y="1902955"/>
                  <a:pt x="552091" y="1906437"/>
                </a:cubicBezTo>
                <a:cubicBezTo>
                  <a:pt x="576604" y="1912094"/>
                  <a:pt x="702155" y="1922432"/>
                  <a:pt x="715993" y="1923690"/>
                </a:cubicBezTo>
                <a:cubicBezTo>
                  <a:pt x="790755" y="1920815"/>
                  <a:pt x="865789" y="1922047"/>
                  <a:pt x="940280" y="1915064"/>
                </a:cubicBezTo>
                <a:cubicBezTo>
                  <a:pt x="973789" y="1911923"/>
                  <a:pt x="997303" y="1893090"/>
                  <a:pt x="1026544" y="1880558"/>
                </a:cubicBezTo>
                <a:cubicBezTo>
                  <a:pt x="1034902" y="1876976"/>
                  <a:pt x="1043797" y="1874807"/>
                  <a:pt x="1052423" y="1871932"/>
                </a:cubicBezTo>
                <a:cubicBezTo>
                  <a:pt x="1061049" y="1866181"/>
                  <a:pt x="1069866" y="1860705"/>
                  <a:pt x="1078302" y="1854679"/>
                </a:cubicBezTo>
                <a:cubicBezTo>
                  <a:pt x="1096810" y="1841459"/>
                  <a:pt x="1118363" y="1823161"/>
                  <a:pt x="1138687" y="1811547"/>
                </a:cubicBezTo>
                <a:cubicBezTo>
                  <a:pt x="1149852" y="1805167"/>
                  <a:pt x="1162658" y="1801669"/>
                  <a:pt x="1173193" y="1794294"/>
                </a:cubicBezTo>
                <a:cubicBezTo>
                  <a:pt x="1191591" y="1781415"/>
                  <a:pt x="1207224" y="1764950"/>
                  <a:pt x="1224951" y="1751162"/>
                </a:cubicBezTo>
                <a:cubicBezTo>
                  <a:pt x="1233135" y="1744797"/>
                  <a:pt x="1242866" y="1740546"/>
                  <a:pt x="1250831" y="1733909"/>
                </a:cubicBezTo>
                <a:cubicBezTo>
                  <a:pt x="1260203" y="1726099"/>
                  <a:pt x="1266783" y="1715121"/>
                  <a:pt x="1276710" y="1708030"/>
                </a:cubicBezTo>
                <a:cubicBezTo>
                  <a:pt x="1287174" y="1700556"/>
                  <a:pt x="1300752" y="1698251"/>
                  <a:pt x="1311216" y="1690777"/>
                </a:cubicBezTo>
                <a:cubicBezTo>
                  <a:pt x="1321143" y="1683686"/>
                  <a:pt x="1327723" y="1672708"/>
                  <a:pt x="1337095" y="1664898"/>
                </a:cubicBezTo>
                <a:cubicBezTo>
                  <a:pt x="1345060" y="1658261"/>
                  <a:pt x="1354538" y="1653671"/>
                  <a:pt x="1362974" y="1647645"/>
                </a:cubicBezTo>
                <a:cubicBezTo>
                  <a:pt x="1374673" y="1639288"/>
                  <a:pt x="1385978" y="1630392"/>
                  <a:pt x="1397480" y="1621766"/>
                </a:cubicBezTo>
                <a:cubicBezTo>
                  <a:pt x="1403231" y="1613139"/>
                  <a:pt x="1407797" y="1603592"/>
                  <a:pt x="1414733" y="1595886"/>
                </a:cubicBezTo>
                <a:cubicBezTo>
                  <a:pt x="1433775" y="1574728"/>
                  <a:pt x="1458038" y="1558274"/>
                  <a:pt x="1475117" y="1535502"/>
                </a:cubicBezTo>
                <a:cubicBezTo>
                  <a:pt x="1559655" y="1422786"/>
                  <a:pt x="1455209" y="1563375"/>
                  <a:pt x="1518250" y="1475117"/>
                </a:cubicBezTo>
                <a:cubicBezTo>
                  <a:pt x="1526607" y="1463418"/>
                  <a:pt x="1536354" y="1452705"/>
                  <a:pt x="1544129" y="1440611"/>
                </a:cubicBezTo>
                <a:cubicBezTo>
                  <a:pt x="1562262" y="1412403"/>
                  <a:pt x="1577286" y="1382248"/>
                  <a:pt x="1595887" y="1354347"/>
                </a:cubicBezTo>
                <a:cubicBezTo>
                  <a:pt x="1637526" y="1291888"/>
                  <a:pt x="1621120" y="1321134"/>
                  <a:pt x="1647646" y="1268083"/>
                </a:cubicBezTo>
                <a:cubicBezTo>
                  <a:pt x="1650412" y="1257020"/>
                  <a:pt x="1658709" y="1220079"/>
                  <a:pt x="1664899" y="1207698"/>
                </a:cubicBezTo>
                <a:cubicBezTo>
                  <a:pt x="1669535" y="1198425"/>
                  <a:pt x="1676400" y="1190445"/>
                  <a:pt x="1682151" y="1181819"/>
                </a:cubicBezTo>
                <a:cubicBezTo>
                  <a:pt x="1690625" y="1147926"/>
                  <a:pt x="1694030" y="1130557"/>
                  <a:pt x="1708031" y="1095554"/>
                </a:cubicBezTo>
                <a:cubicBezTo>
                  <a:pt x="1731032" y="1038051"/>
                  <a:pt x="1720027" y="1083760"/>
                  <a:pt x="1733910" y="1035169"/>
                </a:cubicBezTo>
                <a:cubicBezTo>
                  <a:pt x="1751093" y="975029"/>
                  <a:pt x="1734221" y="1025143"/>
                  <a:pt x="1751163" y="948905"/>
                </a:cubicBezTo>
                <a:cubicBezTo>
                  <a:pt x="1753136" y="940029"/>
                  <a:pt x="1757291" y="931769"/>
                  <a:pt x="1759789" y="923026"/>
                </a:cubicBezTo>
                <a:cubicBezTo>
                  <a:pt x="1763046" y="911626"/>
                  <a:pt x="1766091" y="900146"/>
                  <a:pt x="1768416" y="888520"/>
                </a:cubicBezTo>
                <a:cubicBezTo>
                  <a:pt x="1781060" y="825300"/>
                  <a:pt x="1777643" y="818105"/>
                  <a:pt x="1785668" y="741871"/>
                </a:cubicBezTo>
                <a:cubicBezTo>
                  <a:pt x="1788095" y="718816"/>
                  <a:pt x="1791419" y="695864"/>
                  <a:pt x="1794295" y="672860"/>
                </a:cubicBezTo>
                <a:cubicBezTo>
                  <a:pt x="1791419" y="600973"/>
                  <a:pt x="1792598" y="528810"/>
                  <a:pt x="1785668" y="457200"/>
                </a:cubicBezTo>
                <a:cubicBezTo>
                  <a:pt x="1783916" y="439098"/>
                  <a:pt x="1774167" y="422694"/>
                  <a:pt x="1768416" y="405441"/>
                </a:cubicBezTo>
                <a:cubicBezTo>
                  <a:pt x="1740657" y="322163"/>
                  <a:pt x="1785161" y="451618"/>
                  <a:pt x="1742536" y="345056"/>
                </a:cubicBezTo>
                <a:cubicBezTo>
                  <a:pt x="1735782" y="328171"/>
                  <a:pt x="1731034" y="310551"/>
                  <a:pt x="1725283" y="293298"/>
                </a:cubicBezTo>
                <a:lnTo>
                  <a:pt x="1699404" y="215660"/>
                </a:lnTo>
                <a:lnTo>
                  <a:pt x="1673525" y="138022"/>
                </a:lnTo>
                <a:cubicBezTo>
                  <a:pt x="1670650" y="129396"/>
                  <a:pt x="1669943" y="119709"/>
                  <a:pt x="1664899" y="112143"/>
                </a:cubicBezTo>
                <a:cubicBezTo>
                  <a:pt x="1659148" y="103517"/>
                  <a:pt x="1652283" y="95537"/>
                  <a:pt x="1647646" y="86264"/>
                </a:cubicBezTo>
                <a:cubicBezTo>
                  <a:pt x="1643579" y="78131"/>
                  <a:pt x="1645449" y="66815"/>
                  <a:pt x="1639019" y="60385"/>
                </a:cubicBezTo>
                <a:cubicBezTo>
                  <a:pt x="1617001" y="38367"/>
                  <a:pt x="1567576" y="12635"/>
                  <a:pt x="1535502" y="8626"/>
                </a:cubicBezTo>
                <a:lnTo>
                  <a:pt x="1466491" y="0"/>
                </a:lnTo>
                <a:cubicBezTo>
                  <a:pt x="1391242" y="5016"/>
                  <a:pt x="1356156" y="1704"/>
                  <a:pt x="1293963" y="17252"/>
                </a:cubicBezTo>
                <a:cubicBezTo>
                  <a:pt x="1285141" y="19457"/>
                  <a:pt x="1276710" y="23003"/>
                  <a:pt x="1268083" y="25879"/>
                </a:cubicBezTo>
                <a:cubicBezTo>
                  <a:pt x="1262332" y="34505"/>
                  <a:pt x="1255042" y="42284"/>
                  <a:pt x="1250831" y="51758"/>
                </a:cubicBezTo>
                <a:cubicBezTo>
                  <a:pt x="1243445" y="68377"/>
                  <a:pt x="1233578" y="103517"/>
                  <a:pt x="1233578" y="103517"/>
                </a:cubicBezTo>
                <a:cubicBezTo>
                  <a:pt x="1236453" y="120770"/>
                  <a:pt x="1234382" y="139631"/>
                  <a:pt x="1242204" y="155275"/>
                </a:cubicBezTo>
                <a:cubicBezTo>
                  <a:pt x="1252385" y="175637"/>
                  <a:pt x="1278652" y="170947"/>
                  <a:pt x="1293963" y="181154"/>
                </a:cubicBezTo>
                <a:cubicBezTo>
                  <a:pt x="1296356" y="182749"/>
                  <a:pt x="1293963" y="186905"/>
                  <a:pt x="1293963" y="189781"/>
                </a:cubicBezTo>
                <a:lnTo>
                  <a:pt x="1302589" y="120769"/>
                </a:lnTo>
                <a:close/>
              </a:path>
            </a:pathLst>
          </a:custGeom>
          <a:noFill/>
          <a:ln w="28575">
            <a:solidFill>
              <a:srgbClr val="FFC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1" name="Left Arrow 40"/>
          <p:cNvSpPr/>
          <p:nvPr/>
        </p:nvSpPr>
        <p:spPr>
          <a:xfrm>
            <a:off x="6142352" y="4406648"/>
            <a:ext cx="1022189" cy="197222"/>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42" name="Straight Connector 41"/>
          <p:cNvCxnSpPr/>
          <p:nvPr/>
        </p:nvCxnSpPr>
        <p:spPr>
          <a:xfrm flipH="1">
            <a:off x="5742099" y="4263718"/>
            <a:ext cx="1" cy="483079"/>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a:off x="5193101" y="4853267"/>
            <a:ext cx="1" cy="483079"/>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a:off x="5389920" y="4853267"/>
            <a:ext cx="1" cy="483079"/>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5599039" y="4846013"/>
            <a:ext cx="1" cy="483079"/>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46" name="Freeform 45"/>
          <p:cNvSpPr/>
          <p:nvPr/>
        </p:nvSpPr>
        <p:spPr>
          <a:xfrm>
            <a:off x="4968815" y="3281670"/>
            <a:ext cx="905774" cy="2308247"/>
          </a:xfrm>
          <a:custGeom>
            <a:avLst/>
            <a:gdLst>
              <a:gd name="connsiteX0" fmla="*/ 103517 w 905774"/>
              <a:gd name="connsiteY0" fmla="*/ 13621 h 2308247"/>
              <a:gd name="connsiteX1" fmla="*/ 103517 w 905774"/>
              <a:gd name="connsiteY1" fmla="*/ 13621 h 2308247"/>
              <a:gd name="connsiteX2" fmla="*/ 552091 w 905774"/>
              <a:gd name="connsiteY2" fmla="*/ 13621 h 2308247"/>
              <a:gd name="connsiteX3" fmla="*/ 577970 w 905774"/>
              <a:gd name="connsiteY3" fmla="*/ 22247 h 2308247"/>
              <a:gd name="connsiteX4" fmla="*/ 638355 w 905774"/>
              <a:gd name="connsiteY4" fmla="*/ 82632 h 2308247"/>
              <a:gd name="connsiteX5" fmla="*/ 646981 w 905774"/>
              <a:gd name="connsiteY5" fmla="*/ 108511 h 2308247"/>
              <a:gd name="connsiteX6" fmla="*/ 698740 w 905774"/>
              <a:gd name="connsiteY6" fmla="*/ 186149 h 2308247"/>
              <a:gd name="connsiteX7" fmla="*/ 715993 w 905774"/>
              <a:gd name="connsiteY7" fmla="*/ 220655 h 2308247"/>
              <a:gd name="connsiteX8" fmla="*/ 750498 w 905774"/>
              <a:gd name="connsiteY8" fmla="*/ 272413 h 2308247"/>
              <a:gd name="connsiteX9" fmla="*/ 767751 w 905774"/>
              <a:gd name="connsiteY9" fmla="*/ 298292 h 2308247"/>
              <a:gd name="connsiteX10" fmla="*/ 785004 w 905774"/>
              <a:gd name="connsiteY10" fmla="*/ 341424 h 2308247"/>
              <a:gd name="connsiteX11" fmla="*/ 793630 w 905774"/>
              <a:gd name="connsiteY11" fmla="*/ 367304 h 2308247"/>
              <a:gd name="connsiteX12" fmla="*/ 810883 w 905774"/>
              <a:gd name="connsiteY12" fmla="*/ 393183 h 2308247"/>
              <a:gd name="connsiteX13" fmla="*/ 845389 w 905774"/>
              <a:gd name="connsiteY13" fmla="*/ 462194 h 2308247"/>
              <a:gd name="connsiteX14" fmla="*/ 862642 w 905774"/>
              <a:gd name="connsiteY14" fmla="*/ 531205 h 2308247"/>
              <a:gd name="connsiteX15" fmla="*/ 879894 w 905774"/>
              <a:gd name="connsiteY15" fmla="*/ 591590 h 2308247"/>
              <a:gd name="connsiteX16" fmla="*/ 888521 w 905774"/>
              <a:gd name="connsiteY16" fmla="*/ 643349 h 2308247"/>
              <a:gd name="connsiteX17" fmla="*/ 897147 w 905774"/>
              <a:gd name="connsiteY17" fmla="*/ 677855 h 2308247"/>
              <a:gd name="connsiteX18" fmla="*/ 905774 w 905774"/>
              <a:gd name="connsiteY18" fmla="*/ 746866 h 2308247"/>
              <a:gd name="connsiteX19" fmla="*/ 897147 w 905774"/>
              <a:gd name="connsiteY19" fmla="*/ 953900 h 2308247"/>
              <a:gd name="connsiteX20" fmla="*/ 888521 w 905774"/>
              <a:gd name="connsiteY20" fmla="*/ 1014285 h 2308247"/>
              <a:gd name="connsiteX21" fmla="*/ 879894 w 905774"/>
              <a:gd name="connsiteY21" fmla="*/ 1109175 h 2308247"/>
              <a:gd name="connsiteX22" fmla="*/ 879894 w 905774"/>
              <a:gd name="connsiteY22" fmla="*/ 1764783 h 2308247"/>
              <a:gd name="connsiteX23" fmla="*/ 862642 w 905774"/>
              <a:gd name="connsiteY23" fmla="*/ 1885553 h 2308247"/>
              <a:gd name="connsiteX24" fmla="*/ 845389 w 905774"/>
              <a:gd name="connsiteY24" fmla="*/ 1937311 h 2308247"/>
              <a:gd name="connsiteX25" fmla="*/ 836762 w 905774"/>
              <a:gd name="connsiteY25" fmla="*/ 1963190 h 2308247"/>
              <a:gd name="connsiteX26" fmla="*/ 810883 w 905774"/>
              <a:gd name="connsiteY26" fmla="*/ 1997696 h 2308247"/>
              <a:gd name="connsiteX27" fmla="*/ 802257 w 905774"/>
              <a:gd name="connsiteY27" fmla="*/ 2032202 h 2308247"/>
              <a:gd name="connsiteX28" fmla="*/ 759125 w 905774"/>
              <a:gd name="connsiteY28" fmla="*/ 2101213 h 2308247"/>
              <a:gd name="connsiteX29" fmla="*/ 672860 w 905774"/>
              <a:gd name="connsiteY29" fmla="*/ 2204730 h 2308247"/>
              <a:gd name="connsiteX30" fmla="*/ 638355 w 905774"/>
              <a:gd name="connsiteY30" fmla="*/ 2221983 h 2308247"/>
              <a:gd name="connsiteX31" fmla="*/ 586596 w 905774"/>
              <a:gd name="connsiteY31" fmla="*/ 2256488 h 2308247"/>
              <a:gd name="connsiteX32" fmla="*/ 526211 w 905774"/>
              <a:gd name="connsiteY32" fmla="*/ 2273741 h 2308247"/>
              <a:gd name="connsiteX33" fmla="*/ 474453 w 905774"/>
              <a:gd name="connsiteY33" fmla="*/ 2290994 h 2308247"/>
              <a:gd name="connsiteX34" fmla="*/ 448574 w 905774"/>
              <a:gd name="connsiteY34" fmla="*/ 2299621 h 2308247"/>
              <a:gd name="connsiteX35" fmla="*/ 353683 w 905774"/>
              <a:gd name="connsiteY35" fmla="*/ 2308247 h 2308247"/>
              <a:gd name="connsiteX36" fmla="*/ 189781 w 905774"/>
              <a:gd name="connsiteY36" fmla="*/ 2299621 h 2308247"/>
              <a:gd name="connsiteX37" fmla="*/ 112143 w 905774"/>
              <a:gd name="connsiteY37" fmla="*/ 2230609 h 2308247"/>
              <a:gd name="connsiteX38" fmla="*/ 86264 w 905774"/>
              <a:gd name="connsiteY38" fmla="*/ 2204730 h 2308247"/>
              <a:gd name="connsiteX39" fmla="*/ 77638 w 905774"/>
              <a:gd name="connsiteY39" fmla="*/ 2170224 h 2308247"/>
              <a:gd name="connsiteX40" fmla="*/ 34506 w 905774"/>
              <a:gd name="connsiteY40" fmla="*/ 2109839 h 2308247"/>
              <a:gd name="connsiteX41" fmla="*/ 25879 w 905774"/>
              <a:gd name="connsiteY41" fmla="*/ 2083960 h 2308247"/>
              <a:gd name="connsiteX42" fmla="*/ 8627 w 905774"/>
              <a:gd name="connsiteY42" fmla="*/ 2049455 h 2308247"/>
              <a:gd name="connsiteX43" fmla="*/ 0 w 905774"/>
              <a:gd name="connsiteY43" fmla="*/ 1971817 h 2308247"/>
              <a:gd name="connsiteX44" fmla="*/ 8627 w 905774"/>
              <a:gd name="connsiteY44" fmla="*/ 1773409 h 2308247"/>
              <a:gd name="connsiteX45" fmla="*/ 17253 w 905774"/>
              <a:gd name="connsiteY45" fmla="*/ 1505990 h 2308247"/>
              <a:gd name="connsiteX46" fmla="*/ 25879 w 905774"/>
              <a:gd name="connsiteY46" fmla="*/ 1462858 h 2308247"/>
              <a:gd name="connsiteX47" fmla="*/ 43132 w 905774"/>
              <a:gd name="connsiteY47" fmla="*/ 1307583 h 2308247"/>
              <a:gd name="connsiteX48" fmla="*/ 51759 w 905774"/>
              <a:gd name="connsiteY48" fmla="*/ 453568 h 2308247"/>
              <a:gd name="connsiteX49" fmla="*/ 60385 w 905774"/>
              <a:gd name="connsiteY49" fmla="*/ 375930 h 2308247"/>
              <a:gd name="connsiteX50" fmla="*/ 69011 w 905774"/>
              <a:gd name="connsiteY50" fmla="*/ 108511 h 2308247"/>
              <a:gd name="connsiteX51" fmla="*/ 86264 w 905774"/>
              <a:gd name="connsiteY51" fmla="*/ 30873 h 2308247"/>
              <a:gd name="connsiteX52" fmla="*/ 103517 w 905774"/>
              <a:gd name="connsiteY52" fmla="*/ 13621 h 2308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905774" h="2308247">
                <a:moveTo>
                  <a:pt x="103517" y="13621"/>
                </a:moveTo>
                <a:lnTo>
                  <a:pt x="103517" y="13621"/>
                </a:lnTo>
                <a:cubicBezTo>
                  <a:pt x="293146" y="-7450"/>
                  <a:pt x="207047" y="-1381"/>
                  <a:pt x="552091" y="13621"/>
                </a:cubicBezTo>
                <a:cubicBezTo>
                  <a:pt x="561175" y="14016"/>
                  <a:pt x="569344" y="19372"/>
                  <a:pt x="577970" y="22247"/>
                </a:cubicBezTo>
                <a:cubicBezTo>
                  <a:pt x="619337" y="104981"/>
                  <a:pt x="562532" y="6809"/>
                  <a:pt x="638355" y="82632"/>
                </a:cubicBezTo>
                <a:cubicBezTo>
                  <a:pt x="644785" y="89062"/>
                  <a:pt x="642915" y="100378"/>
                  <a:pt x="646981" y="108511"/>
                </a:cubicBezTo>
                <a:cubicBezTo>
                  <a:pt x="680468" y="175486"/>
                  <a:pt x="662619" y="128356"/>
                  <a:pt x="698740" y="186149"/>
                </a:cubicBezTo>
                <a:cubicBezTo>
                  <a:pt x="705556" y="197054"/>
                  <a:pt x="709377" y="209628"/>
                  <a:pt x="715993" y="220655"/>
                </a:cubicBezTo>
                <a:cubicBezTo>
                  <a:pt x="726661" y="238435"/>
                  <a:pt x="738996" y="255160"/>
                  <a:pt x="750498" y="272413"/>
                </a:cubicBezTo>
                <a:cubicBezTo>
                  <a:pt x="756249" y="281039"/>
                  <a:pt x="763901" y="288666"/>
                  <a:pt x="767751" y="298292"/>
                </a:cubicBezTo>
                <a:cubicBezTo>
                  <a:pt x="773502" y="312669"/>
                  <a:pt x="779567" y="326925"/>
                  <a:pt x="785004" y="341424"/>
                </a:cubicBezTo>
                <a:cubicBezTo>
                  <a:pt x="788197" y="349938"/>
                  <a:pt x="789563" y="359171"/>
                  <a:pt x="793630" y="367304"/>
                </a:cubicBezTo>
                <a:cubicBezTo>
                  <a:pt x="798266" y="376577"/>
                  <a:pt x="806246" y="383910"/>
                  <a:pt x="810883" y="393183"/>
                </a:cubicBezTo>
                <a:cubicBezTo>
                  <a:pt x="853090" y="477596"/>
                  <a:pt x="805417" y="402237"/>
                  <a:pt x="845389" y="462194"/>
                </a:cubicBezTo>
                <a:cubicBezTo>
                  <a:pt x="865106" y="521347"/>
                  <a:pt x="841824" y="447932"/>
                  <a:pt x="862642" y="531205"/>
                </a:cubicBezTo>
                <a:cubicBezTo>
                  <a:pt x="879083" y="596968"/>
                  <a:pt x="863761" y="510928"/>
                  <a:pt x="879894" y="591590"/>
                </a:cubicBezTo>
                <a:cubicBezTo>
                  <a:pt x="883324" y="608741"/>
                  <a:pt x="885091" y="626198"/>
                  <a:pt x="888521" y="643349"/>
                </a:cubicBezTo>
                <a:cubicBezTo>
                  <a:pt x="890846" y="654975"/>
                  <a:pt x="895198" y="666160"/>
                  <a:pt x="897147" y="677855"/>
                </a:cubicBezTo>
                <a:cubicBezTo>
                  <a:pt x="900958" y="700722"/>
                  <a:pt x="902898" y="723862"/>
                  <a:pt x="905774" y="746866"/>
                </a:cubicBezTo>
                <a:cubicBezTo>
                  <a:pt x="902898" y="815877"/>
                  <a:pt x="901594" y="884972"/>
                  <a:pt x="897147" y="953900"/>
                </a:cubicBezTo>
                <a:cubicBezTo>
                  <a:pt x="895838" y="974190"/>
                  <a:pt x="890766" y="994077"/>
                  <a:pt x="888521" y="1014285"/>
                </a:cubicBezTo>
                <a:cubicBezTo>
                  <a:pt x="885014" y="1045851"/>
                  <a:pt x="882770" y="1077545"/>
                  <a:pt x="879894" y="1109175"/>
                </a:cubicBezTo>
                <a:cubicBezTo>
                  <a:pt x="888568" y="1438782"/>
                  <a:pt x="894225" y="1435176"/>
                  <a:pt x="879894" y="1764783"/>
                </a:cubicBezTo>
                <a:cubicBezTo>
                  <a:pt x="879357" y="1777144"/>
                  <a:pt x="867340" y="1866763"/>
                  <a:pt x="862642" y="1885553"/>
                </a:cubicBezTo>
                <a:cubicBezTo>
                  <a:pt x="858231" y="1903196"/>
                  <a:pt x="851140" y="1920058"/>
                  <a:pt x="845389" y="1937311"/>
                </a:cubicBezTo>
                <a:cubicBezTo>
                  <a:pt x="842513" y="1945937"/>
                  <a:pt x="842218" y="1955916"/>
                  <a:pt x="836762" y="1963190"/>
                </a:cubicBezTo>
                <a:lnTo>
                  <a:pt x="810883" y="1997696"/>
                </a:lnTo>
                <a:cubicBezTo>
                  <a:pt x="808008" y="2009198"/>
                  <a:pt x="806420" y="2021101"/>
                  <a:pt x="802257" y="2032202"/>
                </a:cubicBezTo>
                <a:cubicBezTo>
                  <a:pt x="789017" y="2067509"/>
                  <a:pt x="781044" y="2069900"/>
                  <a:pt x="759125" y="2101213"/>
                </a:cubicBezTo>
                <a:cubicBezTo>
                  <a:pt x="737783" y="2131702"/>
                  <a:pt x="707866" y="2187227"/>
                  <a:pt x="672860" y="2204730"/>
                </a:cubicBezTo>
                <a:cubicBezTo>
                  <a:pt x="661358" y="2210481"/>
                  <a:pt x="649382" y="2215367"/>
                  <a:pt x="638355" y="2221983"/>
                </a:cubicBezTo>
                <a:cubicBezTo>
                  <a:pt x="620575" y="2232651"/>
                  <a:pt x="606267" y="2249930"/>
                  <a:pt x="586596" y="2256488"/>
                </a:cubicBezTo>
                <a:cubicBezTo>
                  <a:pt x="499654" y="2285471"/>
                  <a:pt x="634491" y="2241257"/>
                  <a:pt x="526211" y="2273741"/>
                </a:cubicBezTo>
                <a:cubicBezTo>
                  <a:pt x="508792" y="2278967"/>
                  <a:pt x="491706" y="2285243"/>
                  <a:pt x="474453" y="2290994"/>
                </a:cubicBezTo>
                <a:cubicBezTo>
                  <a:pt x="465827" y="2293870"/>
                  <a:pt x="457630" y="2298798"/>
                  <a:pt x="448574" y="2299621"/>
                </a:cubicBezTo>
                <a:lnTo>
                  <a:pt x="353683" y="2308247"/>
                </a:lnTo>
                <a:cubicBezTo>
                  <a:pt x="299049" y="2305372"/>
                  <a:pt x="244266" y="2304574"/>
                  <a:pt x="189781" y="2299621"/>
                </a:cubicBezTo>
                <a:cubicBezTo>
                  <a:pt x="150607" y="2296060"/>
                  <a:pt x="134368" y="2256537"/>
                  <a:pt x="112143" y="2230609"/>
                </a:cubicBezTo>
                <a:cubicBezTo>
                  <a:pt x="104204" y="2221346"/>
                  <a:pt x="94890" y="2213356"/>
                  <a:pt x="86264" y="2204730"/>
                </a:cubicBezTo>
                <a:cubicBezTo>
                  <a:pt x="83389" y="2193228"/>
                  <a:pt x="82308" y="2181121"/>
                  <a:pt x="77638" y="2170224"/>
                </a:cubicBezTo>
                <a:cubicBezTo>
                  <a:pt x="73435" y="2160416"/>
                  <a:pt x="37449" y="2113763"/>
                  <a:pt x="34506" y="2109839"/>
                </a:cubicBezTo>
                <a:cubicBezTo>
                  <a:pt x="31630" y="2101213"/>
                  <a:pt x="29461" y="2092318"/>
                  <a:pt x="25879" y="2083960"/>
                </a:cubicBezTo>
                <a:cubicBezTo>
                  <a:pt x="20813" y="2072141"/>
                  <a:pt x="11518" y="2061985"/>
                  <a:pt x="8627" y="2049455"/>
                </a:cubicBezTo>
                <a:cubicBezTo>
                  <a:pt x="2772" y="2024083"/>
                  <a:pt x="2876" y="1997696"/>
                  <a:pt x="0" y="1971817"/>
                </a:cubicBezTo>
                <a:cubicBezTo>
                  <a:pt x="2876" y="1905681"/>
                  <a:pt x="6177" y="1839562"/>
                  <a:pt x="8627" y="1773409"/>
                </a:cubicBezTo>
                <a:cubicBezTo>
                  <a:pt x="11928" y="1684284"/>
                  <a:pt x="12306" y="1595039"/>
                  <a:pt x="17253" y="1505990"/>
                </a:cubicBezTo>
                <a:cubicBezTo>
                  <a:pt x="18066" y="1491351"/>
                  <a:pt x="23650" y="1477350"/>
                  <a:pt x="25879" y="1462858"/>
                </a:cubicBezTo>
                <a:cubicBezTo>
                  <a:pt x="32860" y="1417485"/>
                  <a:pt x="38720" y="1351705"/>
                  <a:pt x="43132" y="1307583"/>
                </a:cubicBezTo>
                <a:cubicBezTo>
                  <a:pt x="46008" y="1022911"/>
                  <a:pt x="46488" y="738205"/>
                  <a:pt x="51759" y="453568"/>
                </a:cubicBezTo>
                <a:cubicBezTo>
                  <a:pt x="52241" y="427534"/>
                  <a:pt x="59085" y="401936"/>
                  <a:pt x="60385" y="375930"/>
                </a:cubicBezTo>
                <a:cubicBezTo>
                  <a:pt x="64839" y="286855"/>
                  <a:pt x="64197" y="197567"/>
                  <a:pt x="69011" y="108511"/>
                </a:cubicBezTo>
                <a:cubicBezTo>
                  <a:pt x="69287" y="103403"/>
                  <a:pt x="77226" y="44430"/>
                  <a:pt x="86264" y="30873"/>
                </a:cubicBezTo>
                <a:cubicBezTo>
                  <a:pt x="87859" y="28480"/>
                  <a:pt x="100642" y="16496"/>
                  <a:pt x="103517" y="13621"/>
                </a:cubicBezTo>
                <a:close/>
              </a:path>
            </a:pathLst>
          </a:cu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Left Arrow 46"/>
          <p:cNvSpPr/>
          <p:nvPr/>
        </p:nvSpPr>
        <p:spPr>
          <a:xfrm>
            <a:off x="4292417" y="4436492"/>
            <a:ext cx="793830" cy="184295"/>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8" name="Rectangle 47"/>
          <p:cNvSpPr/>
          <p:nvPr/>
        </p:nvSpPr>
        <p:spPr>
          <a:xfrm>
            <a:off x="3838663" y="3338423"/>
            <a:ext cx="389244" cy="422694"/>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3334039" y="3338423"/>
            <a:ext cx="389244" cy="422694"/>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2810705" y="4437122"/>
            <a:ext cx="389244" cy="422694"/>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3334039" y="4437122"/>
            <a:ext cx="389244" cy="422694"/>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2839207" y="3338423"/>
            <a:ext cx="389244" cy="422694"/>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335623" y="3345905"/>
            <a:ext cx="389244" cy="422694"/>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3800736" y="4435793"/>
            <a:ext cx="389244" cy="422694"/>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3340208" y="5350306"/>
            <a:ext cx="6297283" cy="1015663"/>
          </a:xfrm>
          <a:prstGeom prst="rect">
            <a:avLst/>
          </a:prstGeom>
          <a:noFill/>
        </p:spPr>
        <p:txBody>
          <a:bodyPr wrap="square" rtlCol="0">
            <a:spAutoFit/>
          </a:bodyPr>
          <a:lstStyle/>
          <a:p>
            <a:r>
              <a:rPr lang="en-US" sz="6000" dirty="0"/>
              <a:t>7					1				  4</a:t>
            </a:r>
          </a:p>
        </p:txBody>
      </p:sp>
    </p:spTree>
    <p:extLst>
      <p:ext uri="{BB962C8B-B14F-4D97-AF65-F5344CB8AC3E}">
        <p14:creationId xmlns:p14="http://schemas.microsoft.com/office/powerpoint/2010/main" val="3089347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Now that you have been introduced…</a:t>
            </a:r>
          </a:p>
        </p:txBody>
      </p:sp>
      <p:sp>
        <p:nvSpPr>
          <p:cNvPr id="3" name="Content Placeholder 2"/>
          <p:cNvSpPr>
            <a:spLocks noGrp="1"/>
          </p:cNvSpPr>
          <p:nvPr>
            <p:ph idx="1"/>
          </p:nvPr>
        </p:nvSpPr>
        <p:spPr/>
        <p:txBody>
          <a:bodyPr>
            <a:normAutofit lnSpcReduction="10000"/>
          </a:bodyPr>
          <a:lstStyle/>
          <a:p>
            <a:pPr marL="45720" indent="0">
              <a:lnSpc>
                <a:spcPct val="100000"/>
              </a:lnSpc>
              <a:buNone/>
            </a:pPr>
            <a:r>
              <a:rPr lang="en-US" dirty="0">
                <a:hlinkClick r:id="rId2"/>
              </a:rPr>
              <a:t>Mental Math Strategy- Counting On</a:t>
            </a:r>
            <a:r>
              <a:rPr lang="en-US" dirty="0"/>
              <a:t/>
            </a:r>
            <a:br>
              <a:rPr lang="en-US" dirty="0"/>
            </a:br>
            <a:r>
              <a:rPr lang="en-US" dirty="0">
                <a:hlinkClick r:id="rId3"/>
              </a:rPr>
              <a:t>Mental Math Strategy- Make a Ten</a:t>
            </a:r>
            <a:r>
              <a:rPr lang="en-US" dirty="0"/>
              <a:t/>
            </a:r>
            <a:br>
              <a:rPr lang="en-US" dirty="0"/>
            </a:br>
            <a:r>
              <a:rPr lang="en-US" dirty="0">
                <a:hlinkClick r:id="rId4"/>
              </a:rPr>
              <a:t>Mental Math Strategy- Make an Easier Problem</a:t>
            </a:r>
            <a:r>
              <a:rPr lang="en-US" dirty="0"/>
              <a:t/>
            </a:r>
            <a:br>
              <a:rPr lang="en-US" dirty="0"/>
            </a:br>
            <a:r>
              <a:rPr lang="en-US" dirty="0">
                <a:hlinkClick r:id="rId5"/>
              </a:rPr>
              <a:t>Mental Math Strategy- Using the relationship between addition and subtraction</a:t>
            </a:r>
            <a:r>
              <a:rPr lang="en-US" dirty="0"/>
              <a:t/>
            </a:r>
            <a:br>
              <a:rPr lang="en-US" dirty="0"/>
            </a:br>
            <a:r>
              <a:rPr lang="en-US" dirty="0">
                <a:hlinkClick r:id="rId6"/>
              </a:rPr>
              <a:t>Using a number line to add or subtract</a:t>
            </a:r>
            <a:r>
              <a:rPr lang="en-US" dirty="0"/>
              <a:t/>
            </a:r>
            <a:br>
              <a:rPr lang="en-US" dirty="0"/>
            </a:br>
            <a:r>
              <a:rPr lang="en-US" dirty="0">
                <a:hlinkClick r:id="rId7"/>
              </a:rPr>
              <a:t>Using a hundreds board to add or subtract</a:t>
            </a:r>
            <a:r>
              <a:rPr lang="en-US" dirty="0"/>
              <a:t/>
            </a:r>
            <a:br>
              <a:rPr lang="en-US" dirty="0"/>
            </a:br>
            <a:r>
              <a:rPr lang="en-US" dirty="0">
                <a:hlinkClick r:id="rId8"/>
              </a:rPr>
              <a:t>Adding two digit numbers on a number line</a:t>
            </a:r>
            <a:r>
              <a:rPr lang="en-US" dirty="0"/>
              <a:t/>
            </a:r>
            <a:br>
              <a:rPr lang="en-US" dirty="0"/>
            </a:br>
            <a:r>
              <a:rPr lang="en-US" dirty="0">
                <a:hlinkClick r:id="rId9"/>
              </a:rPr>
              <a:t>Adding two digit numbers using a hundreds board</a:t>
            </a:r>
            <a:r>
              <a:rPr lang="en-US" dirty="0"/>
              <a:t/>
            </a:r>
            <a:br>
              <a:rPr lang="en-US" dirty="0"/>
            </a:br>
            <a:r>
              <a:rPr lang="en-US" dirty="0">
                <a:hlinkClick r:id="rId10"/>
              </a:rPr>
              <a:t>Show all totals method</a:t>
            </a:r>
            <a:r>
              <a:rPr lang="en-US" dirty="0"/>
              <a:t/>
            </a:r>
            <a:br>
              <a:rPr lang="en-US" dirty="0"/>
            </a:br>
            <a:r>
              <a:rPr lang="en-US" dirty="0">
                <a:hlinkClick r:id="rId11"/>
              </a:rPr>
              <a:t>Adding using partner houses and math mountains</a:t>
            </a:r>
            <a:endParaRPr lang="en-US" dirty="0"/>
          </a:p>
          <a:p>
            <a:pPr marL="45720" indent="0">
              <a:lnSpc>
                <a:spcPct val="100000"/>
              </a:lnSpc>
              <a:buNone/>
            </a:pPr>
            <a:r>
              <a:rPr lang="en-US" dirty="0">
                <a:hlinkClick r:id="rId12"/>
              </a:rPr>
              <a:t>Adding three digit numbers using the expanded method</a:t>
            </a:r>
            <a:r>
              <a:rPr lang="en-US" dirty="0"/>
              <a:t/>
            </a:r>
            <a:br>
              <a:rPr lang="en-US" dirty="0"/>
            </a:br>
            <a:r>
              <a:rPr lang="en-US" dirty="0">
                <a:hlinkClick r:id="rId13"/>
              </a:rPr>
              <a:t>Subtracting three digit numbers using the expanded method</a:t>
            </a:r>
            <a:endParaRPr lang="en-US" dirty="0"/>
          </a:p>
        </p:txBody>
      </p:sp>
    </p:spTree>
    <p:extLst>
      <p:ext uri="{BB962C8B-B14F-4D97-AF65-F5344CB8AC3E}">
        <p14:creationId xmlns:p14="http://schemas.microsoft.com/office/powerpoint/2010/main" val="1225961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58240" y="462951"/>
            <a:ext cx="9875520" cy="1356360"/>
          </a:xfrm>
        </p:spPr>
        <p:txBody>
          <a:bodyPr/>
          <a:lstStyle/>
          <a:p>
            <a:r>
              <a:rPr lang="en-US" dirty="0"/>
              <a:t>Standards Progression:</a:t>
            </a:r>
            <a:br>
              <a:rPr lang="en-US" dirty="0"/>
            </a:br>
            <a:r>
              <a:rPr lang="en-US" dirty="0"/>
              <a:t>Numbers in Base Ten</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93075683"/>
              </p:ext>
            </p:extLst>
          </p:nvPr>
        </p:nvGraphicFramePr>
        <p:xfrm>
          <a:off x="543463" y="1819311"/>
          <a:ext cx="10946922" cy="4394200"/>
        </p:xfrm>
        <a:graphic>
          <a:graphicData uri="http://schemas.openxmlformats.org/drawingml/2006/table">
            <a:tbl>
              <a:tblPr firstRow="1" bandRow="1">
                <a:tableStyleId>{5C22544A-7EE6-4342-B048-85BDC9FD1C3A}</a:tableStyleId>
              </a:tblPr>
              <a:tblGrid>
                <a:gridCol w="5473461">
                  <a:extLst>
                    <a:ext uri="{9D8B030D-6E8A-4147-A177-3AD203B41FA5}">
                      <a16:colId xmlns:a16="http://schemas.microsoft.com/office/drawing/2014/main" xmlns="" val="20000"/>
                    </a:ext>
                  </a:extLst>
                </a:gridCol>
                <a:gridCol w="5473461">
                  <a:extLst>
                    <a:ext uri="{9D8B030D-6E8A-4147-A177-3AD203B41FA5}">
                      <a16:colId xmlns:a16="http://schemas.microsoft.com/office/drawing/2014/main" xmlns="" val="20001"/>
                    </a:ext>
                  </a:extLst>
                </a:gridCol>
              </a:tblGrid>
              <a:tr h="370840">
                <a:tc>
                  <a:txBody>
                    <a:bodyPr/>
                    <a:lstStyle/>
                    <a:p>
                      <a:pPr algn="ctr"/>
                      <a:r>
                        <a:rPr lang="en-US" dirty="0"/>
                        <a:t>First Grade</a:t>
                      </a:r>
                    </a:p>
                  </a:txBody>
                  <a:tcPr/>
                </a:tc>
                <a:tc>
                  <a:txBody>
                    <a:bodyPr/>
                    <a:lstStyle/>
                    <a:p>
                      <a:pPr algn="ctr"/>
                      <a:r>
                        <a:rPr lang="en-US" dirty="0"/>
                        <a:t>Second Grade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1.NBT.4 Add within 100, including adding a two-digit number and a one-digit number, and adding a two digit number and a multiple of 10, using concrete models or drawings and strategies based on place value, properties of operations, and/or the relationship between addition and subtraction; relate the strategy to a written method and explain the reasoning used. </a:t>
                      </a:r>
                      <a:endParaRPr lang="en-US" sz="1200" dirty="0"/>
                    </a:p>
                  </a:txBody>
                  <a:tcPr/>
                </a:tc>
                <a:tc>
                  <a:txBody>
                    <a:bodyPr/>
                    <a:lstStyle/>
                    <a:p>
                      <a:r>
                        <a:rPr lang="en-US" sz="1200" kern="1200" dirty="0">
                          <a:solidFill>
                            <a:schemeClr val="dk1"/>
                          </a:solidFill>
                          <a:effectLst/>
                          <a:latin typeface="+mn-lt"/>
                          <a:ea typeface="+mn-ea"/>
                          <a:cs typeface="+mn-cs"/>
                        </a:rPr>
                        <a:t>2.NBT.5. Fluently add and subtract within 100 using strategies based on place value, properties of operations, and/or the relationship between addition and subtraction.</a:t>
                      </a:r>
                    </a:p>
                    <a:p>
                      <a:endParaRPr lang="en-US" sz="1200" dirty="0"/>
                    </a:p>
                  </a:txBody>
                  <a:tcPr/>
                </a:tc>
                <a:extLst>
                  <a:ext uri="{0D108BD9-81ED-4DB2-BD59-A6C34878D82A}">
                    <a16:rowId xmlns:a16="http://schemas.microsoft.com/office/drawing/2014/main" xmlns=""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1.NBT.5 Given a two-digit number, mentally find 10 more or 10 less than the number, without having to count; explain the reasoning used.</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2.NBT.8. Mentally add 10 or 100 to a given number 100–900, and mentally subtract 10 or 100 from a given number 100–900.</a:t>
                      </a:r>
                      <a:endParaRPr lang="en-US" sz="1200" dirty="0"/>
                    </a:p>
                  </a:txBody>
                  <a:tcPr/>
                </a:tc>
                <a:extLst>
                  <a:ext uri="{0D108BD9-81ED-4DB2-BD59-A6C34878D82A}">
                    <a16:rowId xmlns:a16="http://schemas.microsoft.com/office/drawing/2014/main" xmlns="" val="10002"/>
                  </a:ext>
                </a:extLst>
              </a:tr>
              <a:tr h="370840">
                <a:tc>
                  <a:txBody>
                    <a:bodyPr/>
                    <a:lstStyle/>
                    <a:p>
                      <a:r>
                        <a:rPr lang="en-US" sz="1200" kern="1200" dirty="0">
                          <a:solidFill>
                            <a:schemeClr val="dk1"/>
                          </a:solidFill>
                          <a:effectLst/>
                          <a:latin typeface="+mn-lt"/>
                          <a:ea typeface="+mn-ea"/>
                          <a:cs typeface="+mn-cs"/>
                        </a:rPr>
                        <a:t>1.NBT.6 Subtract multiples of 10 in the range 10-90 from multiples of 10 in the range 10-90 (positive or zero differences), using concrete models or drawings and strategies based on place value, properties of operations, and/or the relationship between addition and subtraction; relate the strategy to a written method and explain the reasoning used.</a:t>
                      </a:r>
                      <a:endParaRPr lang="en-US" sz="1200" dirty="0"/>
                    </a:p>
                  </a:txBody>
                  <a:tcPr/>
                </a:tc>
                <a:tc>
                  <a:txBody>
                    <a:bodyPr/>
                    <a:lstStyle/>
                    <a:p>
                      <a:endParaRPr lang="en-US" sz="1200" dirty="0"/>
                    </a:p>
                  </a:txBody>
                  <a:tcPr/>
                </a:tc>
                <a:extLst>
                  <a:ext uri="{0D108BD9-81ED-4DB2-BD59-A6C34878D82A}">
                    <a16:rowId xmlns:a16="http://schemas.microsoft.com/office/drawing/2014/main" xmlns="" val="10003"/>
                  </a:ext>
                </a:extLst>
              </a:tr>
              <a:tr h="370840">
                <a:tc>
                  <a:txBody>
                    <a:bodyPr/>
                    <a:lstStyle/>
                    <a:p>
                      <a:endParaRPr lang="en-US" sz="1200" dirty="0"/>
                    </a:p>
                  </a:txBody>
                  <a:tcPr/>
                </a:tc>
                <a:tc>
                  <a:txBody>
                    <a:bodyPr/>
                    <a:lstStyle/>
                    <a:p>
                      <a:r>
                        <a:rPr lang="en-US" sz="1200" kern="1200" dirty="0">
                          <a:solidFill>
                            <a:schemeClr val="dk1"/>
                          </a:solidFill>
                          <a:effectLst/>
                          <a:latin typeface="+mn-lt"/>
                          <a:ea typeface="+mn-ea"/>
                          <a:cs typeface="+mn-cs"/>
                        </a:rPr>
                        <a:t>2.NBT.6. Add up to four two-digit numbers using strategies based on place value and properties of operations.</a:t>
                      </a:r>
                      <a:endParaRPr lang="en-US" sz="1200" dirty="0"/>
                    </a:p>
                  </a:txBody>
                  <a:tcPr/>
                </a:tc>
                <a:extLst>
                  <a:ext uri="{0D108BD9-81ED-4DB2-BD59-A6C34878D82A}">
                    <a16:rowId xmlns:a16="http://schemas.microsoft.com/office/drawing/2014/main" xmlns="" val="10004"/>
                  </a:ext>
                </a:extLst>
              </a:tr>
              <a:tr h="370840">
                <a:tc>
                  <a:txBody>
                    <a:bodyPr/>
                    <a:lstStyle/>
                    <a:p>
                      <a:endParaRPr lang="en-US" sz="1200" dirty="0"/>
                    </a:p>
                  </a:txBody>
                  <a:tcPr/>
                </a:tc>
                <a:tc>
                  <a:txBody>
                    <a:bodyPr/>
                    <a:lstStyle/>
                    <a:p>
                      <a:r>
                        <a:rPr lang="en-US" sz="1200" kern="1200" dirty="0">
                          <a:solidFill>
                            <a:schemeClr val="dk1"/>
                          </a:solidFill>
                          <a:effectLst/>
                          <a:latin typeface="+mn-lt"/>
                          <a:ea typeface="+mn-ea"/>
                          <a:cs typeface="+mn-cs"/>
                        </a:rPr>
                        <a:t>2.NBT.7. Add and subtract within 1000, using concrete models or drawings and strategies based on place value, properties of operations, and/or the relationship between addition and subtraction; relate the strategy to a written method. </a:t>
                      </a:r>
                      <a:endParaRPr lang="en-US" sz="1200" dirty="0"/>
                    </a:p>
                  </a:txBody>
                  <a:tcPr/>
                </a:tc>
                <a:extLst>
                  <a:ext uri="{0D108BD9-81ED-4DB2-BD59-A6C34878D82A}">
                    <a16:rowId xmlns:a16="http://schemas.microsoft.com/office/drawing/2014/main" xmlns="" val="10005"/>
                  </a:ext>
                </a:extLst>
              </a:tr>
              <a:tr h="370840">
                <a:tc>
                  <a:txBody>
                    <a:bodyPr/>
                    <a:lstStyle/>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2.NBT.9. Explain why addition and subtraction strategies work, using place value and the properties of operations.</a:t>
                      </a:r>
                      <a:endParaRPr lang="en-US" sz="1200" dirty="0"/>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543691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2311" y="591078"/>
            <a:ext cx="8549199" cy="5688951"/>
          </a:xfrm>
          <a:prstGeom prst="rect">
            <a:avLst/>
          </a:prstGeom>
        </p:spPr>
      </p:pic>
    </p:spTree>
    <p:extLst>
      <p:ext uri="{BB962C8B-B14F-4D97-AF65-F5344CB8AC3E}">
        <p14:creationId xmlns:p14="http://schemas.microsoft.com/office/powerpoint/2010/main" val="1423729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0996" y="828518"/>
            <a:ext cx="9966960" cy="2926080"/>
          </a:xfrm>
        </p:spPr>
        <p:txBody>
          <a:bodyPr/>
          <a:lstStyle/>
          <a:p>
            <a:r>
              <a:rPr lang="en-US" dirty="0"/>
              <a:t>First Grade</a:t>
            </a:r>
          </a:p>
        </p:txBody>
      </p:sp>
      <p:sp>
        <p:nvSpPr>
          <p:cNvPr id="3" name="Text Placeholder 2"/>
          <p:cNvSpPr>
            <a:spLocks noGrp="1"/>
          </p:cNvSpPr>
          <p:nvPr>
            <p:ph type="body" idx="1"/>
          </p:nvPr>
        </p:nvSpPr>
        <p:spPr/>
        <p:txBody>
          <a:bodyPr>
            <a:noAutofit/>
          </a:bodyPr>
          <a:lstStyle/>
          <a:p>
            <a:r>
              <a:rPr lang="en-US" sz="4800" dirty="0"/>
              <a:t>Single Digit Addition and Subtraction Strategies</a:t>
            </a:r>
          </a:p>
        </p:txBody>
      </p:sp>
    </p:spTree>
    <p:extLst>
      <p:ext uri="{BB962C8B-B14F-4D97-AF65-F5344CB8AC3E}">
        <p14:creationId xmlns:p14="http://schemas.microsoft.com/office/powerpoint/2010/main" val="3345236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240" y="290289"/>
            <a:ext cx="9875520" cy="1356360"/>
          </a:xfrm>
        </p:spPr>
        <p:txBody>
          <a:bodyPr/>
          <a:lstStyle/>
          <a:p>
            <a:r>
              <a:rPr lang="en-US" dirty="0"/>
              <a:t>Make a Ten with Addition</a:t>
            </a:r>
          </a:p>
        </p:txBody>
      </p:sp>
      <p:sp>
        <p:nvSpPr>
          <p:cNvPr id="3" name="Content Placeholder 2"/>
          <p:cNvSpPr>
            <a:spLocks noGrp="1"/>
          </p:cNvSpPr>
          <p:nvPr>
            <p:ph idx="1"/>
          </p:nvPr>
        </p:nvSpPr>
        <p:spPr>
          <a:xfrm>
            <a:off x="838200" y="1364566"/>
            <a:ext cx="10515600" cy="5373859"/>
          </a:xfrm>
        </p:spPr>
        <p:txBody>
          <a:bodyPr>
            <a:normAutofit fontScale="55000" lnSpcReduction="20000"/>
          </a:bodyPr>
          <a:lstStyle/>
          <a:p>
            <a:pPr marL="0" indent="0">
              <a:buNone/>
            </a:pPr>
            <a:r>
              <a:rPr lang="en-US" sz="3800" dirty="0">
                <a:solidFill>
                  <a:schemeClr val="tx1"/>
                </a:solidFill>
              </a:rPr>
              <a:t>7+5=</a:t>
            </a:r>
          </a:p>
          <a:p>
            <a:r>
              <a:rPr lang="en-US" sz="3300" dirty="0">
                <a:solidFill>
                  <a:schemeClr val="tx1"/>
                </a:solidFill>
              </a:rPr>
              <a:t>To make a ten, you need to think about how much you need to add to 7 in order to make 10. </a:t>
            </a:r>
          </a:p>
          <a:p>
            <a:r>
              <a:rPr lang="en-US" sz="3300" dirty="0">
                <a:solidFill>
                  <a:schemeClr val="tx1"/>
                </a:solidFill>
              </a:rPr>
              <a:t>First you would write the 7 and count on with circles</a:t>
            </a:r>
          </a:p>
          <a:p>
            <a:r>
              <a:rPr lang="en-US" sz="3300" dirty="0">
                <a:solidFill>
                  <a:schemeClr val="tx1"/>
                </a:solidFill>
              </a:rPr>
              <a:t>7</a:t>
            </a:r>
          </a:p>
          <a:p>
            <a:r>
              <a:rPr lang="en-US" sz="3300" dirty="0">
                <a:solidFill>
                  <a:schemeClr val="tx1"/>
                </a:solidFill>
              </a:rPr>
              <a:t>When you count you can see that 7 and 3 more gives you ten. Next you just need to count on the last 2 circles to get your answer of 12.</a:t>
            </a:r>
          </a:p>
          <a:p>
            <a:r>
              <a:rPr lang="en-US" sz="3300" dirty="0">
                <a:solidFill>
                  <a:schemeClr val="tx1"/>
                </a:solidFill>
              </a:rPr>
              <a:t>You can also make a ten using a Ten’s Frame.</a:t>
            </a:r>
          </a:p>
          <a:p>
            <a:r>
              <a:rPr lang="en-US" sz="3300" dirty="0">
                <a:solidFill>
                  <a:schemeClr val="tx1"/>
                </a:solidFill>
              </a:rPr>
              <a:t>Draw a tens frame (A rectangle with a line going across the middle and 4 lines down) and add 7 red circles.</a:t>
            </a:r>
          </a:p>
          <a:p>
            <a:r>
              <a:rPr lang="en-US" sz="3300" dirty="0">
                <a:solidFill>
                  <a:schemeClr val="tx1"/>
                </a:solidFill>
              </a:rPr>
              <a:t>Then add three yellow circles from the 5 to fill up the tens frame. Finish adding the five circles in the next tens frame.</a:t>
            </a:r>
          </a:p>
          <a:p>
            <a:r>
              <a:rPr lang="en-US" sz="3300" dirty="0">
                <a:solidFill>
                  <a:schemeClr val="tx1"/>
                </a:solidFill>
              </a:rPr>
              <a:t>Now you can see that 10+2= 12 Just as 7+5=12.</a:t>
            </a:r>
          </a:p>
          <a:p>
            <a:endParaRPr lang="en-US" dirty="0"/>
          </a:p>
          <a:p>
            <a:endParaRPr lang="en-US" dirty="0"/>
          </a:p>
          <a:p>
            <a:endParaRPr lang="en-US" dirty="0"/>
          </a:p>
          <a:p>
            <a:endParaRPr lang="en-US" dirty="0"/>
          </a:p>
          <a:p>
            <a:r>
              <a:rPr lang="en-US" dirty="0">
                <a:hlinkClick r:id="rId2"/>
              </a:rPr>
              <a:t>https://www.youtube.com/watch?v=jJeu3jq8lsY&amp;list=PLNDkuWRw1gGRpuFSgmHjf07KamFfjq8Gz&amp;index=80</a:t>
            </a:r>
            <a:endParaRPr lang="en-US" dirty="0"/>
          </a:p>
        </p:txBody>
      </p:sp>
      <p:sp>
        <p:nvSpPr>
          <p:cNvPr id="4" name="Rectangle 3"/>
          <p:cNvSpPr/>
          <p:nvPr/>
        </p:nvSpPr>
        <p:spPr>
          <a:xfrm flipV="1">
            <a:off x="1449135" y="1338108"/>
            <a:ext cx="308831" cy="23747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Oval 4"/>
          <p:cNvSpPr/>
          <p:nvPr/>
        </p:nvSpPr>
        <p:spPr>
          <a:xfrm>
            <a:off x="1371600" y="2538120"/>
            <a:ext cx="193183" cy="1803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661374" y="2522464"/>
            <a:ext cx="193183" cy="1803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921492" y="2538120"/>
            <a:ext cx="193183" cy="1803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211266" y="2522464"/>
            <a:ext cx="193183" cy="1803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505296" y="2531215"/>
            <a:ext cx="193183" cy="1803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Table 9"/>
          <p:cNvGraphicFramePr>
            <a:graphicFrameLocks noGrp="1"/>
          </p:cNvGraphicFramePr>
          <p:nvPr>
            <p:extLst/>
          </p:nvPr>
        </p:nvGraphicFramePr>
        <p:xfrm>
          <a:off x="1012506" y="5105985"/>
          <a:ext cx="3850780" cy="731520"/>
        </p:xfrm>
        <a:graphic>
          <a:graphicData uri="http://schemas.openxmlformats.org/drawingml/2006/table">
            <a:tbl>
              <a:tblPr firstRow="1" bandRow="1">
                <a:tableStyleId>{5C22544A-7EE6-4342-B048-85BDC9FD1C3A}</a:tableStyleId>
              </a:tblPr>
              <a:tblGrid>
                <a:gridCol w="770156">
                  <a:extLst>
                    <a:ext uri="{9D8B030D-6E8A-4147-A177-3AD203B41FA5}">
                      <a16:colId xmlns:a16="http://schemas.microsoft.com/office/drawing/2014/main" xmlns="" val="20000"/>
                    </a:ext>
                  </a:extLst>
                </a:gridCol>
                <a:gridCol w="770156">
                  <a:extLst>
                    <a:ext uri="{9D8B030D-6E8A-4147-A177-3AD203B41FA5}">
                      <a16:colId xmlns:a16="http://schemas.microsoft.com/office/drawing/2014/main" xmlns="" val="20001"/>
                    </a:ext>
                  </a:extLst>
                </a:gridCol>
                <a:gridCol w="770156">
                  <a:extLst>
                    <a:ext uri="{9D8B030D-6E8A-4147-A177-3AD203B41FA5}">
                      <a16:colId xmlns:a16="http://schemas.microsoft.com/office/drawing/2014/main" xmlns="" val="20002"/>
                    </a:ext>
                  </a:extLst>
                </a:gridCol>
                <a:gridCol w="770156">
                  <a:extLst>
                    <a:ext uri="{9D8B030D-6E8A-4147-A177-3AD203B41FA5}">
                      <a16:colId xmlns:a16="http://schemas.microsoft.com/office/drawing/2014/main" xmlns="" val="20003"/>
                    </a:ext>
                  </a:extLst>
                </a:gridCol>
                <a:gridCol w="770156">
                  <a:extLst>
                    <a:ext uri="{9D8B030D-6E8A-4147-A177-3AD203B41FA5}">
                      <a16:colId xmlns:a16="http://schemas.microsoft.com/office/drawing/2014/main" xmlns="" val="20004"/>
                    </a:ext>
                  </a:extLst>
                </a:gridCol>
              </a:tblGrid>
              <a:tr h="0">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xmlns="" val="10000"/>
                  </a:ext>
                </a:extLst>
              </a:tr>
              <a:tr h="0">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xmlns="" val="10001"/>
                  </a:ext>
                </a:extLst>
              </a:tr>
            </a:tbl>
          </a:graphicData>
        </a:graphic>
      </p:graphicFrame>
      <p:sp>
        <p:nvSpPr>
          <p:cNvPr id="11" name="Oval 10"/>
          <p:cNvSpPr/>
          <p:nvPr/>
        </p:nvSpPr>
        <p:spPr>
          <a:xfrm>
            <a:off x="1250999" y="5181440"/>
            <a:ext cx="193183" cy="18030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585641" y="5181439"/>
            <a:ext cx="193183" cy="18030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400791" y="5181438"/>
            <a:ext cx="193183" cy="18030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1250999" y="5532568"/>
            <a:ext cx="193183" cy="18030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2061585" y="5532568"/>
            <a:ext cx="193183" cy="18030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018084" y="5174165"/>
            <a:ext cx="193183" cy="18030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550231" y="5541747"/>
            <a:ext cx="193183" cy="1803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4399664" y="5541747"/>
            <a:ext cx="193183" cy="1803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2831031" y="5174165"/>
            <a:ext cx="193183" cy="18030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2841304" y="5532568"/>
            <a:ext cx="193183" cy="1803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1" name="Table 20"/>
          <p:cNvGraphicFramePr>
            <a:graphicFrameLocks noGrp="1"/>
          </p:cNvGraphicFramePr>
          <p:nvPr>
            <p:extLst/>
          </p:nvPr>
        </p:nvGraphicFramePr>
        <p:xfrm>
          <a:off x="5424713" y="5060624"/>
          <a:ext cx="3850780" cy="741680"/>
        </p:xfrm>
        <a:graphic>
          <a:graphicData uri="http://schemas.openxmlformats.org/drawingml/2006/table">
            <a:tbl>
              <a:tblPr firstRow="1" bandRow="1">
                <a:tableStyleId>{5C22544A-7EE6-4342-B048-85BDC9FD1C3A}</a:tableStyleId>
              </a:tblPr>
              <a:tblGrid>
                <a:gridCol w="770156">
                  <a:extLst>
                    <a:ext uri="{9D8B030D-6E8A-4147-A177-3AD203B41FA5}">
                      <a16:colId xmlns:a16="http://schemas.microsoft.com/office/drawing/2014/main" xmlns="" val="20000"/>
                    </a:ext>
                  </a:extLst>
                </a:gridCol>
                <a:gridCol w="770156">
                  <a:extLst>
                    <a:ext uri="{9D8B030D-6E8A-4147-A177-3AD203B41FA5}">
                      <a16:colId xmlns:a16="http://schemas.microsoft.com/office/drawing/2014/main" xmlns="" val="20001"/>
                    </a:ext>
                  </a:extLst>
                </a:gridCol>
                <a:gridCol w="770156">
                  <a:extLst>
                    <a:ext uri="{9D8B030D-6E8A-4147-A177-3AD203B41FA5}">
                      <a16:colId xmlns:a16="http://schemas.microsoft.com/office/drawing/2014/main" xmlns="" val="20002"/>
                    </a:ext>
                  </a:extLst>
                </a:gridCol>
                <a:gridCol w="770156">
                  <a:extLst>
                    <a:ext uri="{9D8B030D-6E8A-4147-A177-3AD203B41FA5}">
                      <a16:colId xmlns:a16="http://schemas.microsoft.com/office/drawing/2014/main" xmlns="" val="20003"/>
                    </a:ext>
                  </a:extLst>
                </a:gridCol>
                <a:gridCol w="770156">
                  <a:extLst>
                    <a:ext uri="{9D8B030D-6E8A-4147-A177-3AD203B41FA5}">
                      <a16:colId xmlns:a16="http://schemas.microsoft.com/office/drawing/2014/main" xmlns="" val="20004"/>
                    </a:ext>
                  </a:extLst>
                </a:gridCol>
              </a:tblGrid>
              <a:tr h="370840">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xmlns="" val="10000"/>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xmlns="" val="10001"/>
                  </a:ext>
                </a:extLst>
              </a:tr>
            </a:tbl>
          </a:graphicData>
        </a:graphic>
      </p:graphicFrame>
      <p:sp>
        <p:nvSpPr>
          <p:cNvPr id="22" name="Oval 21"/>
          <p:cNvSpPr/>
          <p:nvPr/>
        </p:nvSpPr>
        <p:spPr>
          <a:xfrm>
            <a:off x="5690867" y="5140827"/>
            <a:ext cx="193183" cy="1803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485144" y="5140827"/>
            <a:ext cx="193183" cy="1803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2318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731" y="313934"/>
            <a:ext cx="9875520" cy="1356360"/>
          </a:xfrm>
        </p:spPr>
        <p:txBody>
          <a:bodyPr/>
          <a:lstStyle/>
          <a:p>
            <a:r>
              <a:rPr lang="en-US" dirty="0"/>
              <a:t>Counting On</a:t>
            </a:r>
          </a:p>
        </p:txBody>
      </p:sp>
      <p:sp>
        <p:nvSpPr>
          <p:cNvPr id="3" name="Content Placeholder 2"/>
          <p:cNvSpPr>
            <a:spLocks noGrp="1"/>
          </p:cNvSpPr>
          <p:nvPr>
            <p:ph idx="1"/>
          </p:nvPr>
        </p:nvSpPr>
        <p:spPr>
          <a:xfrm>
            <a:off x="838200" y="1392702"/>
            <a:ext cx="10515600" cy="5176910"/>
          </a:xfrm>
        </p:spPr>
        <p:txBody>
          <a:bodyPr>
            <a:normAutofit fontScale="62500" lnSpcReduction="20000"/>
          </a:bodyPr>
          <a:lstStyle/>
          <a:p>
            <a:pPr marL="0" indent="0">
              <a:buNone/>
            </a:pPr>
            <a:r>
              <a:rPr lang="en-US" sz="5100" b="1" dirty="0">
                <a:solidFill>
                  <a:schemeClr val="tx1"/>
                </a:solidFill>
              </a:rPr>
              <a:t>5+3=</a:t>
            </a:r>
          </a:p>
          <a:p>
            <a:r>
              <a:rPr lang="en-US" sz="5100" dirty="0">
                <a:solidFill>
                  <a:schemeClr val="tx1"/>
                </a:solidFill>
              </a:rPr>
              <a:t>To count on, first you need to find the larger number in the equation. </a:t>
            </a:r>
          </a:p>
          <a:p>
            <a:r>
              <a:rPr lang="en-US" sz="5100" dirty="0">
                <a:solidFill>
                  <a:schemeClr val="tx1"/>
                </a:solidFill>
              </a:rPr>
              <a:t>For this equation it would be 5. </a:t>
            </a:r>
          </a:p>
          <a:p>
            <a:r>
              <a:rPr lang="en-US" sz="5100" dirty="0">
                <a:solidFill>
                  <a:schemeClr val="tx1"/>
                </a:solidFill>
              </a:rPr>
              <a:t>Next you put the 5 in your head and say 5. </a:t>
            </a:r>
          </a:p>
          <a:p>
            <a:r>
              <a:rPr lang="en-US" sz="5100" dirty="0">
                <a:solidFill>
                  <a:schemeClr val="tx1"/>
                </a:solidFill>
              </a:rPr>
              <a:t>Then you draw circle for the 3 and count on from 5</a:t>
            </a:r>
          </a:p>
          <a:p>
            <a:r>
              <a:rPr lang="en-US" sz="5100" dirty="0">
                <a:solidFill>
                  <a:schemeClr val="tx1"/>
                </a:solidFill>
              </a:rPr>
              <a:t>5</a:t>
            </a:r>
          </a:p>
          <a:p>
            <a:r>
              <a:rPr lang="en-US" sz="5100" dirty="0">
                <a:solidFill>
                  <a:schemeClr val="tx1"/>
                </a:solidFill>
              </a:rPr>
              <a:t>You count 5, 6, 7, 8. Now you know your answer is 8.</a:t>
            </a:r>
          </a:p>
          <a:p>
            <a:pPr marL="0" indent="0">
              <a:buNone/>
            </a:pPr>
            <a:endParaRPr lang="en-US" dirty="0"/>
          </a:p>
          <a:p>
            <a:r>
              <a:rPr lang="en-US" dirty="0">
                <a:hlinkClick r:id="rId2"/>
              </a:rPr>
              <a:t>https://www.youtube.com/watch?v=dt5PewAy70A&amp;index=88&amp;list=PLNDkuWRw1gGRpuFSgmHjf07KamFfjq8Gz</a:t>
            </a:r>
            <a:endParaRPr lang="en-US" dirty="0"/>
          </a:p>
          <a:p>
            <a:r>
              <a:rPr lang="en-US" dirty="0">
                <a:hlinkClick r:id="rId3"/>
              </a:rPr>
              <a:t>https://www.youtube.com/watch?v=lz81gKV5e2I&amp;list=PLNDkuWRw1gGRpuFSgmHjf07KamFfjq8Gz&amp;index=87</a:t>
            </a:r>
            <a:endParaRPr lang="en-US" dirty="0"/>
          </a:p>
          <a:p>
            <a:endParaRPr lang="en-US" dirty="0"/>
          </a:p>
        </p:txBody>
      </p:sp>
      <p:sp>
        <p:nvSpPr>
          <p:cNvPr id="4" name="Rectangle 3"/>
          <p:cNvSpPr/>
          <p:nvPr/>
        </p:nvSpPr>
        <p:spPr>
          <a:xfrm flipV="1">
            <a:off x="1869014" y="1551557"/>
            <a:ext cx="308831" cy="23747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Oval 4"/>
          <p:cNvSpPr/>
          <p:nvPr/>
        </p:nvSpPr>
        <p:spPr>
          <a:xfrm>
            <a:off x="2360342" y="4462845"/>
            <a:ext cx="193183" cy="1803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984662" y="4529692"/>
            <a:ext cx="193183" cy="1803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608982" y="4552997"/>
            <a:ext cx="193183" cy="1803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0671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240" y="215591"/>
            <a:ext cx="9875520" cy="1356360"/>
          </a:xfrm>
        </p:spPr>
        <p:txBody>
          <a:bodyPr/>
          <a:lstStyle/>
          <a:p>
            <a:pPr algn="ctr"/>
            <a:r>
              <a:rPr lang="en-US" dirty="0"/>
              <a:t>Tens Frames with Addition</a:t>
            </a:r>
          </a:p>
        </p:txBody>
      </p:sp>
      <p:sp>
        <p:nvSpPr>
          <p:cNvPr id="3" name="Content Placeholder 2"/>
          <p:cNvSpPr>
            <a:spLocks noGrp="1"/>
          </p:cNvSpPr>
          <p:nvPr>
            <p:ph idx="1"/>
          </p:nvPr>
        </p:nvSpPr>
        <p:spPr>
          <a:xfrm>
            <a:off x="838200" y="1294228"/>
            <a:ext cx="10515600" cy="5373858"/>
          </a:xfrm>
        </p:spPr>
        <p:txBody>
          <a:bodyPr>
            <a:normAutofit/>
          </a:bodyPr>
          <a:lstStyle/>
          <a:p>
            <a:r>
              <a:rPr lang="en-US" dirty="0">
                <a:solidFill>
                  <a:schemeClr val="tx1"/>
                </a:solidFill>
              </a:rPr>
              <a:t>4+5=</a:t>
            </a:r>
          </a:p>
          <a:p>
            <a:r>
              <a:rPr lang="en-US" dirty="0">
                <a:solidFill>
                  <a:schemeClr val="tx1"/>
                </a:solidFill>
              </a:rPr>
              <a:t>To add using a tens frame, you first need to make a tens frame.</a:t>
            </a:r>
          </a:p>
          <a:p>
            <a:endParaRPr lang="en-US" dirty="0">
              <a:solidFill>
                <a:schemeClr val="tx1"/>
              </a:solidFill>
            </a:endParaRPr>
          </a:p>
          <a:p>
            <a:endParaRPr lang="en-US" dirty="0">
              <a:solidFill>
                <a:schemeClr val="tx1"/>
              </a:solidFill>
            </a:endParaRPr>
          </a:p>
          <a:p>
            <a:endParaRPr lang="en-US" dirty="0">
              <a:solidFill>
                <a:schemeClr val="tx1"/>
              </a:solidFill>
            </a:endParaRPr>
          </a:p>
          <a:p>
            <a:r>
              <a:rPr lang="en-US" dirty="0">
                <a:solidFill>
                  <a:schemeClr val="tx1"/>
                </a:solidFill>
              </a:rPr>
              <a:t>Then add 4 red circles.</a:t>
            </a:r>
          </a:p>
          <a:p>
            <a:r>
              <a:rPr lang="en-US" dirty="0">
                <a:solidFill>
                  <a:schemeClr val="tx1"/>
                </a:solidFill>
              </a:rPr>
              <a:t>Next add 5 yellow circles and count up how many circles there are all together.</a:t>
            </a:r>
          </a:p>
          <a:p>
            <a:pPr marL="0" indent="0">
              <a:buNone/>
            </a:pPr>
            <a:endParaRPr lang="en-US" dirty="0">
              <a:solidFill>
                <a:schemeClr val="tx1"/>
              </a:solidFill>
            </a:endParaRPr>
          </a:p>
          <a:p>
            <a:r>
              <a:rPr lang="en-US" dirty="0">
                <a:hlinkClick r:id="rId2"/>
              </a:rPr>
              <a:t>https://www.youtube.com/watch?v=D4AWam_4OEc&amp;list=PLNDkuWRw1gGRpuFSgmHjf07KamFfjq8Gz&amp;index=79</a:t>
            </a:r>
            <a:endParaRPr lang="en-US" dirty="0"/>
          </a:p>
        </p:txBody>
      </p:sp>
      <p:sp>
        <p:nvSpPr>
          <p:cNvPr id="4" name="Rectangle 3"/>
          <p:cNvSpPr/>
          <p:nvPr/>
        </p:nvSpPr>
        <p:spPr>
          <a:xfrm flipV="1">
            <a:off x="1969640" y="1453214"/>
            <a:ext cx="308831" cy="23747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aphicFrame>
        <p:nvGraphicFramePr>
          <p:cNvPr id="5" name="Table 4"/>
          <p:cNvGraphicFramePr>
            <a:graphicFrameLocks noGrp="1"/>
          </p:cNvGraphicFramePr>
          <p:nvPr>
            <p:extLst/>
          </p:nvPr>
        </p:nvGraphicFramePr>
        <p:xfrm>
          <a:off x="3671667" y="2254031"/>
          <a:ext cx="3756075" cy="731520"/>
        </p:xfrm>
        <a:graphic>
          <a:graphicData uri="http://schemas.openxmlformats.org/drawingml/2006/table">
            <a:tbl>
              <a:tblPr firstRow="1" bandRow="1">
                <a:tableStyleId>{5C22544A-7EE6-4342-B048-85BDC9FD1C3A}</a:tableStyleId>
              </a:tblPr>
              <a:tblGrid>
                <a:gridCol w="751215">
                  <a:extLst>
                    <a:ext uri="{9D8B030D-6E8A-4147-A177-3AD203B41FA5}">
                      <a16:colId xmlns:a16="http://schemas.microsoft.com/office/drawing/2014/main" xmlns="" val="20000"/>
                    </a:ext>
                  </a:extLst>
                </a:gridCol>
                <a:gridCol w="751215">
                  <a:extLst>
                    <a:ext uri="{9D8B030D-6E8A-4147-A177-3AD203B41FA5}">
                      <a16:colId xmlns:a16="http://schemas.microsoft.com/office/drawing/2014/main" xmlns="" val="20001"/>
                    </a:ext>
                  </a:extLst>
                </a:gridCol>
                <a:gridCol w="751215">
                  <a:extLst>
                    <a:ext uri="{9D8B030D-6E8A-4147-A177-3AD203B41FA5}">
                      <a16:colId xmlns:a16="http://schemas.microsoft.com/office/drawing/2014/main" xmlns="" val="20002"/>
                    </a:ext>
                  </a:extLst>
                </a:gridCol>
                <a:gridCol w="751215">
                  <a:extLst>
                    <a:ext uri="{9D8B030D-6E8A-4147-A177-3AD203B41FA5}">
                      <a16:colId xmlns:a16="http://schemas.microsoft.com/office/drawing/2014/main" xmlns="" val="20003"/>
                    </a:ext>
                  </a:extLst>
                </a:gridCol>
                <a:gridCol w="751215">
                  <a:extLst>
                    <a:ext uri="{9D8B030D-6E8A-4147-A177-3AD203B41FA5}">
                      <a16:colId xmlns:a16="http://schemas.microsoft.com/office/drawing/2014/main" xmlns="" val="20004"/>
                    </a:ext>
                  </a:extLst>
                </a:gridCol>
              </a:tblGrid>
              <a:tr h="0">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a:p>
                  </a:txBody>
                  <a:tcPr/>
                </a:tc>
                <a:extLst>
                  <a:ext uri="{0D108BD9-81ED-4DB2-BD59-A6C34878D82A}">
                    <a16:rowId xmlns:a16="http://schemas.microsoft.com/office/drawing/2014/main" xmlns="" val="10000"/>
                  </a:ext>
                </a:extLst>
              </a:tr>
              <a:tr h="0">
                <a:tc>
                  <a:txBody>
                    <a:bodyPr/>
                    <a:lstStyle/>
                    <a:p>
                      <a:pPr algn="ctr"/>
                      <a:endParaRPr lang="en-US"/>
                    </a:p>
                  </a:txBody>
                  <a:tcPr/>
                </a:tc>
                <a:tc>
                  <a:txBody>
                    <a:bodyPr/>
                    <a:lstStyle/>
                    <a:p>
                      <a:pPr algn="ctr"/>
                      <a:endParaRPr lang="en-US"/>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xmlns="" val="10001"/>
                  </a:ext>
                </a:extLst>
              </a:tr>
            </a:tbl>
          </a:graphicData>
        </a:graphic>
      </p:graphicFrame>
      <p:sp>
        <p:nvSpPr>
          <p:cNvPr id="6" name="Oval 5"/>
          <p:cNvSpPr/>
          <p:nvPr/>
        </p:nvSpPr>
        <p:spPr>
          <a:xfrm>
            <a:off x="3966062" y="2309748"/>
            <a:ext cx="193183" cy="18030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704333" y="2333355"/>
            <a:ext cx="193183" cy="18030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453112" y="2309748"/>
            <a:ext cx="193183" cy="18030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105299" y="2304072"/>
            <a:ext cx="193183" cy="18030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896120" y="2333355"/>
            <a:ext cx="193183" cy="1803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934912" y="2706019"/>
            <a:ext cx="193183" cy="1803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704333" y="2706020"/>
            <a:ext cx="193183" cy="1803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456776" y="2694890"/>
            <a:ext cx="193183" cy="1803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195047" y="2694890"/>
            <a:ext cx="193183" cy="1803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3859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Tens Frames with Subtraction</a:t>
            </a:r>
          </a:p>
        </p:txBody>
      </p:sp>
      <p:sp>
        <p:nvSpPr>
          <p:cNvPr id="3" name="Content Placeholder 2"/>
          <p:cNvSpPr>
            <a:spLocks noGrp="1"/>
          </p:cNvSpPr>
          <p:nvPr>
            <p:ph idx="1"/>
          </p:nvPr>
        </p:nvSpPr>
        <p:spPr>
          <a:xfrm>
            <a:off x="946866" y="1769441"/>
            <a:ext cx="9872871" cy="4038600"/>
          </a:xfrm>
        </p:spPr>
        <p:txBody>
          <a:bodyPr>
            <a:normAutofit fontScale="55000" lnSpcReduction="20000"/>
          </a:bodyPr>
          <a:lstStyle/>
          <a:p>
            <a:r>
              <a:rPr lang="en-US" sz="3600" dirty="0">
                <a:solidFill>
                  <a:schemeClr val="tx1"/>
                </a:solidFill>
              </a:rPr>
              <a:t>7-3=</a:t>
            </a:r>
          </a:p>
          <a:p>
            <a:r>
              <a:rPr lang="en-US" sz="3600" dirty="0">
                <a:solidFill>
                  <a:schemeClr val="tx1"/>
                </a:solidFill>
              </a:rPr>
              <a:t>First you will need to make a tens frame.</a:t>
            </a:r>
          </a:p>
          <a:p>
            <a:endParaRPr lang="en-US" sz="3600" dirty="0">
              <a:solidFill>
                <a:schemeClr val="tx1"/>
              </a:solidFill>
            </a:endParaRPr>
          </a:p>
          <a:p>
            <a:endParaRPr lang="en-US" sz="3600" dirty="0">
              <a:solidFill>
                <a:schemeClr val="tx1"/>
              </a:solidFill>
            </a:endParaRPr>
          </a:p>
          <a:p>
            <a:endParaRPr lang="en-US" sz="3600" dirty="0">
              <a:solidFill>
                <a:schemeClr val="tx1"/>
              </a:solidFill>
            </a:endParaRPr>
          </a:p>
          <a:p>
            <a:r>
              <a:rPr lang="en-US" sz="3600" dirty="0">
                <a:solidFill>
                  <a:schemeClr val="tx1"/>
                </a:solidFill>
              </a:rPr>
              <a:t>Put 7 red circles in the tens frame.</a:t>
            </a:r>
          </a:p>
          <a:p>
            <a:r>
              <a:rPr lang="en-US" sz="3600" dirty="0">
                <a:solidFill>
                  <a:schemeClr val="tx1"/>
                </a:solidFill>
              </a:rPr>
              <a:t>Then start at the last circle and cross out 3 circles.</a:t>
            </a:r>
          </a:p>
          <a:p>
            <a:r>
              <a:rPr lang="en-US" sz="3600" dirty="0">
                <a:solidFill>
                  <a:schemeClr val="tx1"/>
                </a:solidFill>
              </a:rPr>
              <a:t>Last count up the circles that are not crossed out and there is your answer.</a:t>
            </a:r>
          </a:p>
          <a:p>
            <a:pPr marL="0" indent="0">
              <a:buNone/>
            </a:pPr>
            <a:endParaRPr lang="en-US" dirty="0"/>
          </a:p>
          <a:p>
            <a:r>
              <a:rPr lang="en-US" sz="3400" dirty="0">
                <a:hlinkClick r:id="rId2"/>
              </a:rPr>
              <a:t>https://www.youtube.com/watch?v=Rq6FPxSTwEs&amp;list=PLNDkuWRw1gGRpuFSgmHjf07KamFfjq8Gz&amp;index=125</a:t>
            </a:r>
            <a:endParaRPr lang="en-US" sz="3400" dirty="0"/>
          </a:p>
          <a:p>
            <a:endParaRPr lang="en-US" dirty="0"/>
          </a:p>
        </p:txBody>
      </p:sp>
      <p:sp>
        <p:nvSpPr>
          <p:cNvPr id="4" name="Rectangle 3"/>
          <p:cNvSpPr/>
          <p:nvPr/>
        </p:nvSpPr>
        <p:spPr>
          <a:xfrm flipV="1">
            <a:off x="1871166" y="1825625"/>
            <a:ext cx="308831" cy="23747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197881952"/>
              </p:ext>
            </p:extLst>
          </p:nvPr>
        </p:nvGraphicFramePr>
        <p:xfrm>
          <a:off x="2201873" y="2635100"/>
          <a:ext cx="3460655" cy="741680"/>
        </p:xfrm>
        <a:graphic>
          <a:graphicData uri="http://schemas.openxmlformats.org/drawingml/2006/table">
            <a:tbl>
              <a:tblPr firstRow="1" bandRow="1">
                <a:tableStyleId>{5C22544A-7EE6-4342-B048-85BDC9FD1C3A}</a:tableStyleId>
              </a:tblPr>
              <a:tblGrid>
                <a:gridCol w="692131">
                  <a:extLst>
                    <a:ext uri="{9D8B030D-6E8A-4147-A177-3AD203B41FA5}">
                      <a16:colId xmlns:a16="http://schemas.microsoft.com/office/drawing/2014/main" xmlns="" val="20000"/>
                    </a:ext>
                  </a:extLst>
                </a:gridCol>
                <a:gridCol w="692131">
                  <a:extLst>
                    <a:ext uri="{9D8B030D-6E8A-4147-A177-3AD203B41FA5}">
                      <a16:colId xmlns:a16="http://schemas.microsoft.com/office/drawing/2014/main" xmlns="" val="20001"/>
                    </a:ext>
                  </a:extLst>
                </a:gridCol>
                <a:gridCol w="692131">
                  <a:extLst>
                    <a:ext uri="{9D8B030D-6E8A-4147-A177-3AD203B41FA5}">
                      <a16:colId xmlns:a16="http://schemas.microsoft.com/office/drawing/2014/main" xmlns="" val="20002"/>
                    </a:ext>
                  </a:extLst>
                </a:gridCol>
                <a:gridCol w="692131">
                  <a:extLst>
                    <a:ext uri="{9D8B030D-6E8A-4147-A177-3AD203B41FA5}">
                      <a16:colId xmlns:a16="http://schemas.microsoft.com/office/drawing/2014/main" xmlns="" val="20003"/>
                    </a:ext>
                  </a:extLst>
                </a:gridCol>
                <a:gridCol w="692131">
                  <a:extLst>
                    <a:ext uri="{9D8B030D-6E8A-4147-A177-3AD203B41FA5}">
                      <a16:colId xmlns:a16="http://schemas.microsoft.com/office/drawing/2014/main" xmlns="" val="20004"/>
                    </a:ext>
                  </a:extLst>
                </a:gridCol>
              </a:tblGrid>
              <a:tr h="370840">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a:p>
                  </a:txBody>
                  <a:tcPr/>
                </a:tc>
                <a:tc>
                  <a:txBody>
                    <a:bodyPr/>
                    <a:lstStyle/>
                    <a:p>
                      <a:pPr algn="ctr"/>
                      <a:endParaRPr lang="en-US" dirty="0"/>
                    </a:p>
                  </a:txBody>
                  <a:tcPr/>
                </a:tc>
                <a:extLst>
                  <a:ext uri="{0D108BD9-81ED-4DB2-BD59-A6C34878D82A}">
                    <a16:rowId xmlns:a16="http://schemas.microsoft.com/office/drawing/2014/main" xmlns="" val="10000"/>
                  </a:ext>
                </a:extLst>
              </a:tr>
              <a:tr h="370840">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xmlns="" val="10001"/>
                  </a:ext>
                </a:extLst>
              </a:tr>
            </a:tbl>
          </a:graphicData>
        </a:graphic>
      </p:graphicFrame>
      <p:sp>
        <p:nvSpPr>
          <p:cNvPr id="6" name="Oval 5"/>
          <p:cNvSpPr/>
          <p:nvPr/>
        </p:nvSpPr>
        <p:spPr>
          <a:xfrm>
            <a:off x="2454560" y="2761272"/>
            <a:ext cx="193183" cy="18030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124944" y="2761271"/>
            <a:ext cx="193183" cy="18030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830048" y="2757117"/>
            <a:ext cx="193183" cy="18030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434921" y="2739045"/>
            <a:ext cx="193183" cy="18030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061670" y="2739044"/>
            <a:ext cx="193183" cy="18030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a:t>
            </a:r>
          </a:p>
        </p:txBody>
      </p:sp>
      <p:sp>
        <p:nvSpPr>
          <p:cNvPr id="11" name="Oval 10"/>
          <p:cNvSpPr/>
          <p:nvPr/>
        </p:nvSpPr>
        <p:spPr>
          <a:xfrm>
            <a:off x="2446186" y="3087248"/>
            <a:ext cx="193183" cy="18030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a:t>
            </a:r>
          </a:p>
        </p:txBody>
      </p:sp>
      <p:sp>
        <p:nvSpPr>
          <p:cNvPr id="12" name="Oval 11"/>
          <p:cNvSpPr/>
          <p:nvPr/>
        </p:nvSpPr>
        <p:spPr>
          <a:xfrm>
            <a:off x="3103068" y="3087248"/>
            <a:ext cx="193183" cy="18030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a:t>
            </a:r>
          </a:p>
        </p:txBody>
      </p:sp>
    </p:spTree>
    <p:extLst>
      <p:ext uri="{BB962C8B-B14F-4D97-AF65-F5344CB8AC3E}">
        <p14:creationId xmlns:p14="http://schemas.microsoft.com/office/powerpoint/2010/main" val="4267142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187</TotalTime>
  <Words>1606</Words>
  <Application>Microsoft Office PowerPoint</Application>
  <PresentationFormat>Widescreen</PresentationFormat>
  <Paragraphs>205</Paragraphs>
  <Slides>22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Calibri</vt:lpstr>
      <vt:lpstr>Corbel</vt:lpstr>
      <vt:lpstr>Basis</vt:lpstr>
      <vt:lpstr>K-2 Math Strategies that work</vt:lpstr>
      <vt:lpstr>Standards Progression: Operations and Algebraic Thinking</vt:lpstr>
      <vt:lpstr>Standards Progression: Numbers in Base Ten</vt:lpstr>
      <vt:lpstr>PowerPoint Presentation</vt:lpstr>
      <vt:lpstr>First Grade</vt:lpstr>
      <vt:lpstr>Make a Ten with Addition</vt:lpstr>
      <vt:lpstr>Counting On</vt:lpstr>
      <vt:lpstr>Tens Frames with Addition</vt:lpstr>
      <vt:lpstr>Tens Frames with Subtraction</vt:lpstr>
      <vt:lpstr>Addition and Subtraction with a Number Line</vt:lpstr>
      <vt:lpstr>Addition and Subtraction with a Number Line</vt:lpstr>
      <vt:lpstr>Math Mountain</vt:lpstr>
      <vt:lpstr>Second Grade</vt:lpstr>
      <vt:lpstr>No more traditional algorithm! (at least not until 3rd grade)</vt:lpstr>
      <vt:lpstr>Hundreds Chart</vt:lpstr>
      <vt:lpstr>Number Line</vt:lpstr>
      <vt:lpstr>Number Line- three digit numbers</vt:lpstr>
      <vt:lpstr>Expanded method</vt:lpstr>
      <vt:lpstr>Expanded method- three digit numbers</vt:lpstr>
      <vt:lpstr>Proof Drawing</vt:lpstr>
      <vt:lpstr>Proof drawing- three digit numbers</vt:lpstr>
      <vt:lpstr>Now that you have been introduced…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K-2 Math Strategies that work</dc:title>
  <dc:creator>Marlo Baker</dc:creator>
  <cp:lastModifiedBy>jmeaker</cp:lastModifiedBy>
  <cp:revision>20</cp:revision>
  <dcterms:created xsi:type="dcterms:W3CDTF">2017-10-28T15:58:00Z</dcterms:created>
  <dcterms:modified xsi:type="dcterms:W3CDTF">2017-10-31T12:56:40Z</dcterms:modified>
</cp:coreProperties>
</file>